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Lst>
  <p:sldSz cx="30275530" cy="42803445"/>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94" userDrawn="1">
          <p15:clr>
            <a:srgbClr val="A4A3A4"/>
          </p15:clr>
        </p15:guide>
        <p15:guide id="2" pos="947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13494"/>
        <p:guide pos="9473"/>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6" Type="http://schemas.openxmlformats.org/officeDocument/2006/relationships/tableStyles" Target="tableStyles.xml"/><Relationship Id="rId5" Type="http://schemas.openxmlformats.org/officeDocument/2006/relationships/viewProps" Target="viewProps.xml"/><Relationship Id="rId4" Type="http://schemas.openxmlformats.org/officeDocument/2006/relationships/presProps" Target="presProps.xml"/><Relationship Id="rId3" Type="http://schemas.openxmlformats.org/officeDocument/2006/relationships/slide" Target="slides/slide1.xml"/><Relationship Id="rId2" Type="http://schemas.openxmlformats.org/officeDocument/2006/relationships/theme" Target="theme/theme1.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7" Type="http://schemas.openxmlformats.org/officeDocument/2006/relationships/image" Target="../media/image12.emf"/><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 Id="rId3" Type="http://schemas.openxmlformats.org/officeDocument/2006/relationships/image" Target="../media/image5.emf"/><Relationship Id="rId2" Type="http://schemas.openxmlformats.org/officeDocument/2006/relationships/image" Target="../media/image2.emf"/><Relationship Id="rId1" Type="http://schemas.openxmlformats.org/officeDocument/2006/relationships/image" Target="../media/image1.emf"/></Relationships>
</file>

<file path=ppt/media/>
</file>

<file path=ppt/media/image13.png>
</file>

<file path=ppt/media/image3.png>
</file>

<file path=ppt/media/image4.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2976988" y="5707539"/>
            <a:ext cx="24334417" cy="16044027"/>
          </a:xfrm>
        </p:spPr>
        <p:txBody>
          <a:bodyPr lIns="90000" tIns="46800" rIns="90000" bIns="46800" anchor="b" anchorCtr="0">
            <a:normAutofit/>
          </a:bodyPr>
          <a:lstStyle>
            <a:lvl1pPr algn="ctr">
              <a:defRPr sz="19865"/>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2976988" y="22223449"/>
            <a:ext cx="24334417" cy="9190486"/>
          </a:xfrm>
        </p:spPr>
        <p:txBody>
          <a:bodyPr lIns="90000" tIns="46800" rIns="90000" bIns="46800">
            <a:normAutofit/>
          </a:bodyPr>
          <a:lstStyle>
            <a:lvl1pPr marL="0" indent="0" algn="ctr">
              <a:lnSpc>
                <a:spcPct val="110000"/>
              </a:lnSpc>
              <a:buNone/>
              <a:defRPr sz="7945" spc="200"/>
            </a:lvl1pPr>
            <a:lvl2pPr marL="1513840" indent="0" algn="ctr">
              <a:buNone/>
              <a:defRPr sz="6620"/>
            </a:lvl2pPr>
            <a:lvl3pPr marL="3027680" indent="0" algn="ctr">
              <a:buNone/>
              <a:defRPr sz="5960"/>
            </a:lvl3pPr>
            <a:lvl4pPr marL="4541520" indent="0" algn="ctr">
              <a:buNone/>
              <a:defRPr sz="5300"/>
            </a:lvl4pPr>
            <a:lvl5pPr marL="6055360" indent="0" algn="ctr">
              <a:buNone/>
              <a:defRPr sz="5300"/>
            </a:lvl5pPr>
            <a:lvl6pPr marL="7569200" indent="0" algn="ctr">
              <a:buNone/>
              <a:defRPr sz="5300"/>
            </a:lvl6pPr>
            <a:lvl7pPr marL="9083040" indent="0" algn="ctr">
              <a:buNone/>
              <a:defRPr sz="5300"/>
            </a:lvl7pPr>
            <a:lvl8pPr marL="10596880" indent="0" algn="ctr">
              <a:buNone/>
              <a:defRPr sz="5300"/>
            </a:lvl8pPr>
            <a:lvl9pPr marL="12110085" indent="0" algn="ctr">
              <a:buNone/>
              <a:defRPr sz="53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1510844" y="4831184"/>
            <a:ext cx="27248825" cy="34222763"/>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2976988" y="15504732"/>
            <a:ext cx="24334417" cy="6359187"/>
          </a:xfrm>
        </p:spPr>
        <p:txBody>
          <a:bodyPr vert="horz" lIns="90000" tIns="46800" rIns="90000" bIns="46800" rtlCol="0" anchor="t" anchorCtr="0">
            <a:normAutofit/>
          </a:bodyPr>
          <a:lstStyle>
            <a:lvl1pPr algn="ctr">
              <a:defRPr sz="19865"/>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2976988" y="22223449"/>
            <a:ext cx="24334417" cy="2943652"/>
          </a:xfrm>
        </p:spPr>
        <p:txBody>
          <a:bodyPr lIns="90000" tIns="46800" rIns="90000" bIns="46800">
            <a:normAutofit/>
          </a:bodyPr>
          <a:lstStyle>
            <a:lvl1pPr algn="ctr">
              <a:lnSpc>
                <a:spcPct val="110000"/>
              </a:lnSpc>
              <a:buNone/>
              <a:defRPr sz="7945"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1510844" y="3797536"/>
            <a:ext cx="27239885" cy="4404243"/>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1510844" y="9302839"/>
            <a:ext cx="27239885" cy="29706167"/>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4943767" y="24021099"/>
            <a:ext cx="19292311" cy="4786243"/>
          </a:xfrm>
        </p:spPr>
        <p:txBody>
          <a:bodyPr lIns="90000" tIns="46800" rIns="90000" bIns="46800" anchor="b" anchorCtr="0">
            <a:normAutofit/>
          </a:bodyPr>
          <a:lstStyle>
            <a:lvl1pPr>
              <a:defRPr sz="1457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4943767" y="28807342"/>
            <a:ext cx="19292311" cy="5415421"/>
          </a:xfrm>
        </p:spPr>
        <p:txBody>
          <a:bodyPr lIns="90000" tIns="46800" rIns="90000" bIns="46800">
            <a:normAutofit/>
          </a:bodyPr>
          <a:lstStyle>
            <a:lvl1pPr marL="0" indent="0">
              <a:buNone/>
              <a:defRPr sz="5960">
                <a:solidFill>
                  <a:schemeClr val="tx1">
                    <a:lumMod val="65000"/>
                    <a:lumOff val="35000"/>
                  </a:schemeClr>
                </a:solidFill>
              </a:defRPr>
            </a:lvl1pPr>
            <a:lvl2pPr marL="1513840" indent="0">
              <a:buNone/>
              <a:defRPr sz="5300">
                <a:solidFill>
                  <a:schemeClr val="tx1">
                    <a:tint val="75000"/>
                  </a:schemeClr>
                </a:solidFill>
              </a:defRPr>
            </a:lvl2pPr>
            <a:lvl3pPr marL="3027680" indent="0">
              <a:buNone/>
              <a:defRPr sz="5300">
                <a:solidFill>
                  <a:schemeClr val="tx1">
                    <a:tint val="75000"/>
                  </a:schemeClr>
                </a:solidFill>
              </a:defRPr>
            </a:lvl3pPr>
            <a:lvl4pPr marL="4541520" indent="0">
              <a:buNone/>
              <a:defRPr sz="5300">
                <a:solidFill>
                  <a:schemeClr val="tx1">
                    <a:tint val="75000"/>
                  </a:schemeClr>
                </a:solidFill>
              </a:defRPr>
            </a:lvl4pPr>
            <a:lvl5pPr marL="6055360" indent="0">
              <a:buNone/>
              <a:defRPr sz="5300">
                <a:solidFill>
                  <a:schemeClr val="tx1">
                    <a:tint val="75000"/>
                  </a:schemeClr>
                </a:solidFill>
              </a:defRPr>
            </a:lvl5pPr>
            <a:lvl6pPr marL="7569200" indent="0">
              <a:buNone/>
              <a:defRPr sz="5300">
                <a:solidFill>
                  <a:schemeClr val="tx1">
                    <a:tint val="75000"/>
                  </a:schemeClr>
                </a:solidFill>
              </a:defRPr>
            </a:lvl6pPr>
            <a:lvl7pPr marL="9083040" indent="0">
              <a:buNone/>
              <a:defRPr sz="5300">
                <a:solidFill>
                  <a:schemeClr val="tx1">
                    <a:tint val="75000"/>
                  </a:schemeClr>
                </a:solidFill>
              </a:defRPr>
            </a:lvl7pPr>
            <a:lvl8pPr marL="10596880" indent="0">
              <a:buNone/>
              <a:defRPr sz="5300">
                <a:solidFill>
                  <a:schemeClr val="tx1">
                    <a:tint val="75000"/>
                  </a:schemeClr>
                </a:solidFill>
              </a:defRPr>
            </a:lvl8pPr>
            <a:lvl9pPr marL="12110085" indent="0">
              <a:buNone/>
              <a:defRPr sz="53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1510844" y="3797536"/>
            <a:ext cx="27239885" cy="4404243"/>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1510844" y="9370251"/>
            <a:ext cx="12855581" cy="29638755"/>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15921968" y="9370251"/>
            <a:ext cx="12855581" cy="29638755"/>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1510844" y="3797536"/>
            <a:ext cx="27239885" cy="4404243"/>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1510844" y="8920838"/>
            <a:ext cx="13266817" cy="2381886"/>
          </a:xfrm>
        </p:spPr>
        <p:txBody>
          <a:bodyPr lIns="101600" tIns="38100" rIns="76200" bIns="38100" anchor="t" anchorCtr="0">
            <a:normAutofit/>
          </a:bodyPr>
          <a:lstStyle>
            <a:lvl1pPr marL="0" indent="0">
              <a:lnSpc>
                <a:spcPct val="100000"/>
              </a:lnSpc>
              <a:buNone/>
              <a:defRPr sz="6620" b="1" spc="200">
                <a:solidFill>
                  <a:schemeClr val="tx1">
                    <a:lumMod val="75000"/>
                    <a:lumOff val="25000"/>
                  </a:schemeClr>
                </a:solidFill>
              </a:defRPr>
            </a:lvl1pPr>
            <a:lvl2pPr marL="1513840" indent="0">
              <a:buNone/>
              <a:defRPr sz="6620" b="1"/>
            </a:lvl2pPr>
            <a:lvl3pPr marL="3027680" indent="0">
              <a:buNone/>
              <a:defRPr sz="5960" b="1"/>
            </a:lvl3pPr>
            <a:lvl4pPr marL="4541520" indent="0">
              <a:buNone/>
              <a:defRPr sz="5300" b="1"/>
            </a:lvl4pPr>
            <a:lvl5pPr marL="6055360" indent="0">
              <a:buNone/>
              <a:defRPr sz="5300" b="1"/>
            </a:lvl5pPr>
            <a:lvl6pPr marL="7569200" indent="0">
              <a:buNone/>
              <a:defRPr sz="5300" b="1"/>
            </a:lvl6pPr>
            <a:lvl7pPr marL="9083040" indent="0">
              <a:buNone/>
              <a:defRPr sz="5300" b="1"/>
            </a:lvl7pPr>
            <a:lvl8pPr marL="10596880" indent="0">
              <a:buNone/>
              <a:defRPr sz="5300" b="1"/>
            </a:lvl8pPr>
            <a:lvl9pPr marL="12110085" indent="0">
              <a:buNone/>
              <a:defRPr sz="53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1510844" y="11572372"/>
            <a:ext cx="13266817" cy="27436634"/>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15485278" y="8874206"/>
            <a:ext cx="13266817" cy="2381886"/>
          </a:xfrm>
        </p:spPr>
        <p:txBody>
          <a:bodyPr vert="horz" lIns="101600" tIns="38100" rIns="76200" bIns="38100" rtlCol="0" anchor="t" anchorCtr="0">
            <a:normAutofit/>
          </a:bodyPr>
          <a:lstStyle>
            <a:lvl1pPr marL="0" indent="0">
              <a:lnSpc>
                <a:spcPct val="100000"/>
              </a:lnSpc>
              <a:buNone/>
              <a:defRPr sz="6620" b="1" spc="200">
                <a:solidFill>
                  <a:schemeClr val="tx1">
                    <a:lumMod val="75000"/>
                    <a:lumOff val="25000"/>
                  </a:schemeClr>
                </a:solidFill>
              </a:defRPr>
            </a:lvl1pPr>
            <a:lvl2pPr marL="1513840" indent="0">
              <a:buNone/>
              <a:defRPr sz="6620" b="1"/>
            </a:lvl2pPr>
            <a:lvl3pPr marL="3027680" indent="0">
              <a:buNone/>
              <a:defRPr sz="5960" b="1"/>
            </a:lvl3pPr>
            <a:lvl4pPr marL="4541520" indent="0">
              <a:buNone/>
              <a:defRPr sz="5300" b="1"/>
            </a:lvl4pPr>
            <a:lvl5pPr marL="6055360" indent="0">
              <a:buNone/>
              <a:defRPr sz="5300" b="1"/>
            </a:lvl5pPr>
            <a:lvl6pPr marL="7569200" indent="0">
              <a:buNone/>
              <a:defRPr sz="5300" b="1"/>
            </a:lvl6pPr>
            <a:lvl7pPr marL="9083040" indent="0">
              <a:buNone/>
              <a:defRPr sz="5300" b="1"/>
            </a:lvl7pPr>
            <a:lvl8pPr marL="10596880" indent="0">
              <a:buNone/>
              <a:defRPr sz="5300" b="1"/>
            </a:lvl8pPr>
            <a:lvl9pPr marL="12110085" indent="0">
              <a:buNone/>
              <a:defRPr sz="53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15485278" y="11572372"/>
            <a:ext cx="13266817" cy="27436634"/>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1510844" y="3797536"/>
            <a:ext cx="27239885" cy="4404243"/>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1510844" y="9707310"/>
            <a:ext cx="12995334" cy="28762401"/>
          </a:xfrm>
        </p:spPr>
        <p:txBody>
          <a:bodyPr vert="horz" lIns="90000" tIns="46800" rIns="90000" bIns="46800" rtlCol="0">
            <a:normAutofit/>
          </a:bodyPr>
          <a:lstStyle>
            <a:lvl1pPr>
              <a:buNone/>
              <a:defRPr sz="5300"/>
            </a:lvl1pPr>
          </a:lstStyle>
          <a:p>
            <a:pPr lvl="0"/>
            <a:endParaRPr lang="zh-CN" altLang="en-US"/>
          </a:p>
        </p:txBody>
      </p:sp>
      <p:sp>
        <p:nvSpPr>
          <p:cNvPr id="4" name="文本占位符 3"/>
          <p:cNvSpPr>
            <a:spLocks noGrp="1"/>
          </p:cNvSpPr>
          <p:nvPr>
            <p:ph type="body" sz="half" idx="2"/>
            <p:custDataLst>
              <p:tags r:id="rId3"/>
            </p:custDataLst>
          </p:nvPr>
        </p:nvSpPr>
        <p:spPr>
          <a:xfrm>
            <a:off x="15769989" y="9707310"/>
            <a:ext cx="12980740" cy="28762401"/>
          </a:xfrm>
        </p:spPr>
        <p:txBody>
          <a:bodyPr vert="horz" lIns="90000" tIns="46800" rIns="90000" bIns="46800" rtlCol="0">
            <a:normAutofit/>
          </a:bodyPr>
          <a:lstStyle>
            <a:lvl1pPr>
              <a:buNone/>
              <a:defRPr sz="53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25416145" y="5707539"/>
            <a:ext cx="2592572" cy="31391464"/>
          </a:xfrm>
        </p:spPr>
        <p:txBody>
          <a:bodyPr vert="eaVert" lIns="90000" tIns="46800" rIns="90000" bIns="46800" rtlCol="0" anchor="ctr" anchorCtr="0">
            <a:normAutofit/>
          </a:bodyPr>
          <a:lstStyle>
            <a:lvl1pPr>
              <a:buNone/>
              <a:defRPr sz="927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2270735" y="5707539"/>
            <a:ext cx="22769934" cy="31391464"/>
          </a:xfrm>
        </p:spPr>
        <p:txBody>
          <a:bodyPr vert="eaVert" lIns="46800" tIns="46800" rIns="46800" bIns="46800"/>
          <a:lstStyle>
            <a:lvl1pPr marL="756920" indent="-756920">
              <a:spcAft>
                <a:spcPts val="1000"/>
              </a:spcAft>
              <a:defRPr spc="300"/>
            </a:lvl1pPr>
            <a:lvl2pPr marL="2270760" indent="-756920">
              <a:defRPr spc="300"/>
            </a:lvl2pPr>
            <a:lvl3pPr marL="3784600" indent="-756920">
              <a:defRPr spc="300"/>
            </a:lvl3pPr>
            <a:lvl4pPr marL="5298440" indent="-756920">
              <a:defRPr spc="300"/>
            </a:lvl4pPr>
            <a:lvl5pPr marL="6812280" indent="-75692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1510844" y="3797536"/>
            <a:ext cx="27239885" cy="4404243"/>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1510844" y="9302839"/>
            <a:ext cx="27239885" cy="29706167"/>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1519784" y="39413477"/>
            <a:ext cx="6704927" cy="1977415"/>
          </a:xfrm>
          <a:prstGeom prst="rect">
            <a:avLst/>
          </a:prstGeom>
        </p:spPr>
        <p:txBody>
          <a:bodyPr vert="horz" lIns="91440" tIns="45720" rIns="91440" bIns="45720" rtlCol="0" anchor="ctr">
            <a:normAutofit/>
          </a:bodyPr>
          <a:lstStyle>
            <a:lvl1pPr algn="l">
              <a:defRPr sz="331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10221289" y="39413477"/>
            <a:ext cx="9833894" cy="1977415"/>
          </a:xfrm>
          <a:prstGeom prst="rect">
            <a:avLst/>
          </a:prstGeom>
        </p:spPr>
        <p:txBody>
          <a:bodyPr vert="horz" lIns="91440" tIns="45720" rIns="91440" bIns="45720" rtlCol="0" anchor="ctr">
            <a:normAutofit/>
          </a:bodyPr>
          <a:lstStyle>
            <a:lvl1pPr algn="ctr">
              <a:defRPr sz="331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22045802" y="39413477"/>
            <a:ext cx="6704927" cy="1977415"/>
          </a:xfrm>
          <a:prstGeom prst="rect">
            <a:avLst/>
          </a:prstGeom>
        </p:spPr>
        <p:txBody>
          <a:bodyPr vert="horz" lIns="91440" tIns="45720" rIns="91440" bIns="45720" rtlCol="0" anchor="ctr">
            <a:normAutofit/>
          </a:bodyPr>
          <a:lstStyle>
            <a:lvl1pPr algn="r">
              <a:defRPr sz="331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3027680" rtl="0" eaLnBrk="1" fontAlgn="auto" latinLnBrk="0" hangingPunct="1">
        <a:lnSpc>
          <a:spcPct val="100000"/>
        </a:lnSpc>
        <a:spcBef>
          <a:spcPct val="0"/>
        </a:spcBef>
        <a:buNone/>
        <a:defRPr sz="11920" b="0" u="none" strike="noStrike" kern="1200" cap="none" spc="300" normalizeH="0" baseline="0">
          <a:solidFill>
            <a:schemeClr val="tx1">
              <a:lumMod val="85000"/>
              <a:lumOff val="15000"/>
            </a:schemeClr>
          </a:solidFill>
          <a:uFillTx/>
          <a:latin typeface="+mj-lt"/>
          <a:ea typeface="+mj-ea"/>
          <a:cs typeface="+mj-cs"/>
        </a:defRPr>
      </a:lvl1pPr>
    </p:titleStyle>
    <p:bodyStyle>
      <a:lvl1pPr marL="756920" indent="-756920" algn="l" defTabSz="3027680" rtl="0" eaLnBrk="1" fontAlgn="auto" latinLnBrk="0" hangingPunct="1">
        <a:lnSpc>
          <a:spcPct val="130000"/>
        </a:lnSpc>
        <a:spcBef>
          <a:spcPct val="2000"/>
        </a:spcBef>
        <a:spcAft>
          <a:spcPts val="1000"/>
        </a:spcAft>
        <a:buFont typeface="Arial" panose="020B0604020202020204" pitchFamily="34" charset="0"/>
        <a:buChar char="●"/>
        <a:defRPr sz="5960" u="none" strike="noStrike" kern="1200" cap="none" spc="150" normalizeH="0" baseline="0">
          <a:solidFill>
            <a:schemeClr val="tx1">
              <a:lumMod val="65000"/>
              <a:lumOff val="35000"/>
            </a:schemeClr>
          </a:solidFill>
          <a:uFillTx/>
          <a:latin typeface="+mn-lt"/>
          <a:ea typeface="+mn-ea"/>
          <a:cs typeface="+mn-cs"/>
        </a:defRPr>
      </a:lvl1pPr>
      <a:lvl2pPr marL="2270760" indent="-756920" algn="l" defTabSz="3027680" rtl="0" eaLnBrk="1" fontAlgn="auto" latinLnBrk="0" hangingPunct="1">
        <a:lnSpc>
          <a:spcPct val="120000"/>
        </a:lnSpc>
        <a:spcBef>
          <a:spcPct val="2000"/>
        </a:spcBef>
        <a:spcAft>
          <a:spcPts val="600"/>
        </a:spcAft>
        <a:buFont typeface="Arial" panose="020B0604020202020204" pitchFamily="34" charset="0"/>
        <a:buChar char="●"/>
        <a:tabLst>
          <a:tab pos="5328920" algn="l"/>
          <a:tab pos="5328920" algn="l"/>
          <a:tab pos="5328920" algn="l"/>
          <a:tab pos="5328920" algn="l"/>
        </a:tabLst>
        <a:defRPr sz="5300" u="none" strike="noStrike" kern="1200" cap="none" spc="150" normalizeH="0" baseline="0">
          <a:solidFill>
            <a:schemeClr val="tx1">
              <a:lumMod val="65000"/>
              <a:lumOff val="35000"/>
            </a:schemeClr>
          </a:solidFill>
          <a:uFillTx/>
          <a:latin typeface="+mn-lt"/>
          <a:ea typeface="+mn-ea"/>
          <a:cs typeface="+mn-cs"/>
        </a:defRPr>
      </a:lvl2pPr>
      <a:lvl3pPr marL="3784600" indent="-756920" algn="l" defTabSz="3027680" rtl="0" eaLnBrk="1" fontAlgn="auto" latinLnBrk="0" hangingPunct="1">
        <a:lnSpc>
          <a:spcPct val="120000"/>
        </a:lnSpc>
        <a:spcBef>
          <a:spcPct val="2000"/>
        </a:spcBef>
        <a:spcAft>
          <a:spcPts val="600"/>
        </a:spcAft>
        <a:buFont typeface="Arial" panose="020B0604020202020204" pitchFamily="34" charset="0"/>
        <a:buChar char="●"/>
        <a:defRPr sz="5300" u="none" strike="noStrike" kern="1200" cap="none" spc="150" normalizeH="0" baseline="0">
          <a:solidFill>
            <a:schemeClr val="tx1">
              <a:lumMod val="65000"/>
              <a:lumOff val="35000"/>
            </a:schemeClr>
          </a:solidFill>
          <a:uFillTx/>
          <a:latin typeface="+mn-lt"/>
          <a:ea typeface="+mn-ea"/>
          <a:cs typeface="+mn-cs"/>
        </a:defRPr>
      </a:lvl3pPr>
      <a:lvl4pPr marL="5298440" indent="-756920" algn="l" defTabSz="3027680" rtl="0" eaLnBrk="1" fontAlgn="auto" latinLnBrk="0" hangingPunct="1">
        <a:lnSpc>
          <a:spcPct val="120000"/>
        </a:lnSpc>
        <a:spcBef>
          <a:spcPct val="2000"/>
        </a:spcBef>
        <a:spcAft>
          <a:spcPts val="300"/>
        </a:spcAft>
        <a:buFont typeface="Wingdings" panose="05000000000000000000" charset="0"/>
        <a:buChar char=""/>
        <a:defRPr sz="4635" u="none" strike="noStrike" kern="1200" cap="none" spc="150" normalizeH="0" baseline="0">
          <a:solidFill>
            <a:schemeClr val="tx1">
              <a:lumMod val="65000"/>
              <a:lumOff val="35000"/>
            </a:schemeClr>
          </a:solidFill>
          <a:uFillTx/>
          <a:latin typeface="+mn-lt"/>
          <a:ea typeface="+mn-ea"/>
          <a:cs typeface="+mn-cs"/>
        </a:defRPr>
      </a:lvl4pPr>
      <a:lvl5pPr marL="6812280" indent="-756920" algn="l" defTabSz="3027680" rtl="0" eaLnBrk="1" fontAlgn="auto" latinLnBrk="0" hangingPunct="1">
        <a:lnSpc>
          <a:spcPct val="120000"/>
        </a:lnSpc>
        <a:spcBef>
          <a:spcPct val="2000"/>
        </a:spcBef>
        <a:spcAft>
          <a:spcPts val="300"/>
        </a:spcAft>
        <a:buFont typeface="Arial" panose="020B0604020202020204" pitchFamily="34" charset="0"/>
        <a:buChar char="•"/>
        <a:defRPr sz="4635" u="none" strike="noStrike" kern="1200" cap="none" spc="150" normalizeH="0" baseline="0">
          <a:solidFill>
            <a:schemeClr val="tx1">
              <a:lumMod val="65000"/>
              <a:lumOff val="35000"/>
            </a:schemeClr>
          </a:solidFill>
          <a:uFillTx/>
          <a:latin typeface="+mn-lt"/>
          <a:ea typeface="+mn-ea"/>
          <a:cs typeface="+mn-cs"/>
        </a:defRPr>
      </a:lvl5pPr>
      <a:lvl6pPr marL="8326120" indent="-756920" algn="l" defTabSz="3027680" rtl="0" eaLnBrk="1" latinLnBrk="0" hangingPunct="1">
        <a:lnSpc>
          <a:spcPct val="90000"/>
        </a:lnSpc>
        <a:spcBef>
          <a:spcPct val="333000"/>
        </a:spcBef>
        <a:buFont typeface="Arial" panose="020B0604020202020204" pitchFamily="34" charset="0"/>
        <a:buChar char="•"/>
        <a:defRPr sz="5960" kern="1200">
          <a:solidFill>
            <a:schemeClr val="tx1"/>
          </a:solidFill>
          <a:latin typeface="+mn-lt"/>
          <a:ea typeface="+mn-ea"/>
          <a:cs typeface="+mn-cs"/>
        </a:defRPr>
      </a:lvl6pPr>
      <a:lvl7pPr marL="9839960" indent="-756920" algn="l" defTabSz="3027680" rtl="0" eaLnBrk="1" latinLnBrk="0" hangingPunct="1">
        <a:lnSpc>
          <a:spcPct val="90000"/>
        </a:lnSpc>
        <a:spcBef>
          <a:spcPct val="333000"/>
        </a:spcBef>
        <a:buFont typeface="Arial" panose="020B0604020202020204" pitchFamily="34" charset="0"/>
        <a:buChar char="•"/>
        <a:defRPr sz="5960" kern="1200">
          <a:solidFill>
            <a:schemeClr val="tx1"/>
          </a:solidFill>
          <a:latin typeface="+mn-lt"/>
          <a:ea typeface="+mn-ea"/>
          <a:cs typeface="+mn-cs"/>
        </a:defRPr>
      </a:lvl7pPr>
      <a:lvl8pPr marL="11353800" indent="-756920" algn="l" defTabSz="3027680" rtl="0" eaLnBrk="1" latinLnBrk="0" hangingPunct="1">
        <a:lnSpc>
          <a:spcPct val="90000"/>
        </a:lnSpc>
        <a:spcBef>
          <a:spcPct val="333000"/>
        </a:spcBef>
        <a:buFont typeface="Arial" panose="020B0604020202020204" pitchFamily="34" charset="0"/>
        <a:buChar char="•"/>
        <a:defRPr sz="5960" kern="1200">
          <a:solidFill>
            <a:schemeClr val="tx1"/>
          </a:solidFill>
          <a:latin typeface="+mn-lt"/>
          <a:ea typeface="+mn-ea"/>
          <a:cs typeface="+mn-cs"/>
        </a:defRPr>
      </a:lvl8pPr>
      <a:lvl9pPr marL="12867005" indent="-756920" algn="l" defTabSz="3027680" rtl="0" eaLnBrk="1" latinLnBrk="0" hangingPunct="1">
        <a:lnSpc>
          <a:spcPct val="90000"/>
        </a:lnSpc>
        <a:spcBef>
          <a:spcPct val="333000"/>
        </a:spcBef>
        <a:buFont typeface="Arial" panose="020B0604020202020204" pitchFamily="34" charset="0"/>
        <a:buChar char="•"/>
        <a:defRPr sz="5960" kern="1200">
          <a:solidFill>
            <a:schemeClr val="tx1"/>
          </a:solidFill>
          <a:latin typeface="+mn-lt"/>
          <a:ea typeface="+mn-ea"/>
          <a:cs typeface="+mn-cs"/>
        </a:defRPr>
      </a:lvl9pPr>
    </p:bodyStyle>
    <p:otherStyle>
      <a:defPPr>
        <a:defRPr lang="zh-CN"/>
      </a:defPPr>
      <a:lvl1pPr marL="0" algn="l" defTabSz="3027680" rtl="0" eaLnBrk="1" latinLnBrk="0" hangingPunct="1">
        <a:defRPr sz="5960" kern="1200">
          <a:solidFill>
            <a:schemeClr val="tx1"/>
          </a:solidFill>
          <a:latin typeface="+mn-lt"/>
          <a:ea typeface="+mn-ea"/>
          <a:cs typeface="+mn-cs"/>
        </a:defRPr>
      </a:lvl1pPr>
      <a:lvl2pPr marL="1513840" algn="l" defTabSz="3027680" rtl="0" eaLnBrk="1" latinLnBrk="0" hangingPunct="1">
        <a:defRPr sz="5960" kern="1200">
          <a:solidFill>
            <a:schemeClr val="tx1"/>
          </a:solidFill>
          <a:latin typeface="+mn-lt"/>
          <a:ea typeface="+mn-ea"/>
          <a:cs typeface="+mn-cs"/>
        </a:defRPr>
      </a:lvl2pPr>
      <a:lvl3pPr marL="3027680" algn="l" defTabSz="3027680" rtl="0" eaLnBrk="1" latinLnBrk="0" hangingPunct="1">
        <a:defRPr sz="5960" kern="1200">
          <a:solidFill>
            <a:schemeClr val="tx1"/>
          </a:solidFill>
          <a:latin typeface="+mn-lt"/>
          <a:ea typeface="+mn-ea"/>
          <a:cs typeface="+mn-cs"/>
        </a:defRPr>
      </a:lvl3pPr>
      <a:lvl4pPr marL="4541520" algn="l" defTabSz="3027680" rtl="0" eaLnBrk="1" latinLnBrk="0" hangingPunct="1">
        <a:defRPr sz="5960" kern="1200">
          <a:solidFill>
            <a:schemeClr val="tx1"/>
          </a:solidFill>
          <a:latin typeface="+mn-lt"/>
          <a:ea typeface="+mn-ea"/>
          <a:cs typeface="+mn-cs"/>
        </a:defRPr>
      </a:lvl4pPr>
      <a:lvl5pPr marL="6055360" algn="l" defTabSz="3027680" rtl="0" eaLnBrk="1" latinLnBrk="0" hangingPunct="1">
        <a:defRPr sz="5960" kern="1200">
          <a:solidFill>
            <a:schemeClr val="tx1"/>
          </a:solidFill>
          <a:latin typeface="+mn-lt"/>
          <a:ea typeface="+mn-ea"/>
          <a:cs typeface="+mn-cs"/>
        </a:defRPr>
      </a:lvl5pPr>
      <a:lvl6pPr marL="7569200" algn="l" defTabSz="3027680" rtl="0" eaLnBrk="1" latinLnBrk="0" hangingPunct="1">
        <a:defRPr sz="5960" kern="1200">
          <a:solidFill>
            <a:schemeClr val="tx1"/>
          </a:solidFill>
          <a:latin typeface="+mn-lt"/>
          <a:ea typeface="+mn-ea"/>
          <a:cs typeface="+mn-cs"/>
        </a:defRPr>
      </a:lvl6pPr>
      <a:lvl7pPr marL="9083040" algn="l" defTabSz="3027680" rtl="0" eaLnBrk="1" latinLnBrk="0" hangingPunct="1">
        <a:defRPr sz="5960" kern="1200">
          <a:solidFill>
            <a:schemeClr val="tx1"/>
          </a:solidFill>
          <a:latin typeface="+mn-lt"/>
          <a:ea typeface="+mn-ea"/>
          <a:cs typeface="+mn-cs"/>
        </a:defRPr>
      </a:lvl7pPr>
      <a:lvl8pPr marL="10596880" algn="l" defTabSz="3027680" rtl="0" eaLnBrk="1" latinLnBrk="0" hangingPunct="1">
        <a:defRPr sz="5960" kern="1200">
          <a:solidFill>
            <a:schemeClr val="tx1"/>
          </a:solidFill>
          <a:latin typeface="+mn-lt"/>
          <a:ea typeface="+mn-ea"/>
          <a:cs typeface="+mn-cs"/>
        </a:defRPr>
      </a:lvl8pPr>
      <a:lvl9pPr marL="12110085" algn="l" defTabSz="3027680"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6.png"/><Relationship Id="rId8" Type="http://schemas.openxmlformats.org/officeDocument/2006/relationships/image" Target="../media/image5.emf"/><Relationship Id="rId7" Type="http://schemas.openxmlformats.org/officeDocument/2006/relationships/oleObject" Target="../embeddings/oleObject3.bin"/><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emf"/><Relationship Id="rId3" Type="http://schemas.openxmlformats.org/officeDocument/2006/relationships/oleObject" Target="../embeddings/oleObject2.bin"/><Relationship Id="rId23" Type="http://schemas.openxmlformats.org/officeDocument/2006/relationships/vmlDrawing" Target="../drawings/vmlDrawing1.vml"/><Relationship Id="rId22" Type="http://schemas.openxmlformats.org/officeDocument/2006/relationships/slideLayout" Target="../slideLayouts/slideLayout1.xml"/><Relationship Id="rId21" Type="http://schemas.openxmlformats.org/officeDocument/2006/relationships/tags" Target="../tags/tag63.xml"/><Relationship Id="rId20" Type="http://schemas.openxmlformats.org/officeDocument/2006/relationships/image" Target="../media/image13.png"/><Relationship Id="rId2" Type="http://schemas.openxmlformats.org/officeDocument/2006/relationships/image" Target="../media/image1.emf"/><Relationship Id="rId19" Type="http://schemas.openxmlformats.org/officeDocument/2006/relationships/image" Target="../media/image12.emf"/><Relationship Id="rId18" Type="http://schemas.openxmlformats.org/officeDocument/2006/relationships/oleObject" Target="../embeddings/oleObject7.bin"/><Relationship Id="rId17" Type="http://schemas.openxmlformats.org/officeDocument/2006/relationships/image" Target="../media/image11.emf"/><Relationship Id="rId16" Type="http://schemas.openxmlformats.org/officeDocument/2006/relationships/oleObject" Target="../embeddings/oleObject6.bin"/><Relationship Id="rId15" Type="http://schemas.openxmlformats.org/officeDocument/2006/relationships/image" Target="../media/image10.emf"/><Relationship Id="rId14" Type="http://schemas.openxmlformats.org/officeDocument/2006/relationships/oleObject" Target="../embeddings/oleObject5.bin"/><Relationship Id="rId13" Type="http://schemas.openxmlformats.org/officeDocument/2006/relationships/image" Target="../media/image9.emf"/><Relationship Id="rId12" Type="http://schemas.openxmlformats.org/officeDocument/2006/relationships/oleObject" Target="../embeddings/oleObject4.bin"/><Relationship Id="rId11" Type="http://schemas.openxmlformats.org/officeDocument/2006/relationships/image" Target="../media/image8.png"/><Relationship Id="rId10" Type="http://schemas.openxmlformats.org/officeDocument/2006/relationships/image" Target="../media/image7.png"/><Relationship Id="rId1"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60985" y="708660"/>
            <a:ext cx="27912060" cy="1014730"/>
          </a:xfrm>
          <a:prstGeom prst="rect">
            <a:avLst/>
          </a:prstGeom>
          <a:noFill/>
        </p:spPr>
        <p:txBody>
          <a:bodyPr wrap="square" rtlCol="0">
            <a:spAutoFit/>
          </a:bodyPr>
          <a:p>
            <a:r>
              <a:rPr lang="en-US" altLang="zh-CN" sz="6000" b="1">
                <a:latin typeface="Times New Roman" panose="02020603050405020304" charset="0"/>
                <a:cs typeface="Times New Roman" panose="02020603050405020304" charset="0"/>
              </a:rPr>
              <a:t>Multimodal Aspect-Based  Sentiment Analysis under Conditional Relation</a:t>
            </a:r>
            <a:endParaRPr lang="en-US" altLang="zh-CN" sz="6000" b="1">
              <a:latin typeface="Times New Roman" panose="02020603050405020304" charset="0"/>
              <a:cs typeface="Times New Roman" panose="02020603050405020304" charset="0"/>
            </a:endParaRPr>
          </a:p>
        </p:txBody>
      </p:sp>
      <p:graphicFrame>
        <p:nvGraphicFramePr>
          <p:cNvPr id="6" name="对象 5"/>
          <p:cNvGraphicFramePr/>
          <p:nvPr/>
        </p:nvGraphicFramePr>
        <p:xfrm>
          <a:off x="23858855" y="1699260"/>
          <a:ext cx="6174105" cy="2096770"/>
        </p:xfrm>
        <a:graphic>
          <a:graphicData uri="http://schemas.openxmlformats.org/presentationml/2006/ole">
            <mc:AlternateContent xmlns:mc="http://schemas.openxmlformats.org/markup-compatibility/2006">
              <mc:Choice xmlns:v="urn:schemas-microsoft-com:vml" Requires="v">
                <p:oleObj spid="_x0000_s7" name="" r:id="rId1" imgW="4700905" imgH="1539240" progId="Visio.Drawing.15">
                  <p:embed/>
                </p:oleObj>
              </mc:Choice>
              <mc:Fallback>
                <p:oleObj name="" r:id="rId1" imgW="4700905" imgH="1539240" progId="Visio.Drawing.15">
                  <p:embed/>
                  <p:pic>
                    <p:nvPicPr>
                      <p:cNvPr id="0" name="图片 6"/>
                      <p:cNvPicPr/>
                      <p:nvPr/>
                    </p:nvPicPr>
                    <p:blipFill>
                      <a:blip r:embed="rId2"/>
                      <a:stretch>
                        <a:fillRect/>
                      </a:stretch>
                    </p:blipFill>
                    <p:spPr>
                      <a:xfrm>
                        <a:off x="23858855" y="1699260"/>
                        <a:ext cx="6174105" cy="2096770"/>
                      </a:xfrm>
                      <a:prstGeom prst="rect">
                        <a:avLst/>
                      </a:prstGeom>
                    </p:spPr>
                  </p:pic>
                </p:oleObj>
              </mc:Fallback>
            </mc:AlternateContent>
          </a:graphicData>
        </a:graphic>
      </p:graphicFrame>
      <p:sp>
        <p:nvSpPr>
          <p:cNvPr id="8" name="文本框 7"/>
          <p:cNvSpPr txBox="1"/>
          <p:nvPr/>
        </p:nvSpPr>
        <p:spPr>
          <a:xfrm>
            <a:off x="260985" y="1815465"/>
            <a:ext cx="18124170" cy="829945"/>
          </a:xfrm>
          <a:prstGeom prst="rect">
            <a:avLst/>
          </a:prstGeom>
          <a:noFill/>
        </p:spPr>
        <p:txBody>
          <a:bodyPr wrap="square" rtlCol="0" anchor="t">
            <a:spAutoFit/>
          </a:bodyPr>
          <a:p>
            <a:r>
              <a:rPr lang="en-US" altLang="zh-CN" sz="4800">
                <a:latin typeface="Times New Roman" panose="02020603050405020304" charset="0"/>
                <a:cs typeface="Times New Roman" panose="02020603050405020304" charset="0"/>
              </a:rPr>
              <a:t>Xinjing Liu, Ruifan Li*, Shuqin Ye, Guangwei Zhang, Xiaojie Wang</a:t>
            </a:r>
            <a:endParaRPr lang="zh-CN" altLang="en-US" sz="4800">
              <a:latin typeface="Times New Roman" panose="02020603050405020304" charset="0"/>
              <a:cs typeface="Times New Roman" panose="02020603050405020304" charset="0"/>
            </a:endParaRPr>
          </a:p>
        </p:txBody>
      </p:sp>
      <p:sp>
        <p:nvSpPr>
          <p:cNvPr id="9" name="文本框 8"/>
          <p:cNvSpPr txBox="1"/>
          <p:nvPr/>
        </p:nvSpPr>
        <p:spPr>
          <a:xfrm>
            <a:off x="260985" y="2645410"/>
            <a:ext cx="14650085" cy="829945"/>
          </a:xfrm>
          <a:prstGeom prst="rect">
            <a:avLst/>
          </a:prstGeom>
          <a:noFill/>
        </p:spPr>
        <p:txBody>
          <a:bodyPr wrap="square" rtlCol="0" anchor="t">
            <a:spAutoFit/>
          </a:bodyPr>
          <a:p>
            <a:r>
              <a:rPr lang="en-US" altLang="zh-CN" sz="4800">
                <a:latin typeface="Times New Roman" panose="02020603050405020304" charset="0"/>
                <a:cs typeface="Times New Roman" panose="02020603050405020304" charset="0"/>
              </a:rPr>
              <a:t>liuxj_ai, rfli, shuqinye, gwzhang, xjwang@bupt.edu.cn</a:t>
            </a:r>
            <a:endParaRPr lang="en-US" altLang="zh-CN" sz="4800">
              <a:latin typeface="Times New Roman" panose="02020603050405020304" charset="0"/>
              <a:cs typeface="Times New Roman" panose="02020603050405020304" charset="0"/>
            </a:endParaRPr>
          </a:p>
        </p:txBody>
      </p:sp>
      <p:sp>
        <p:nvSpPr>
          <p:cNvPr id="17" name="圆角矩形 16"/>
          <p:cNvSpPr/>
          <p:nvPr/>
        </p:nvSpPr>
        <p:spPr>
          <a:xfrm>
            <a:off x="260985" y="4304665"/>
            <a:ext cx="29771975" cy="6777355"/>
          </a:xfrm>
          <a:prstGeom prst="roundRect">
            <a:avLst>
              <a:gd name="adj" fmla="val 10451"/>
            </a:avLst>
          </a:prstGeom>
          <a:gradFill>
            <a:gsLst>
              <a:gs pos="13000">
                <a:srgbClr val="FFFFFF"/>
              </a:gs>
              <a:gs pos="11000">
                <a:schemeClr val="accent1"/>
              </a:gs>
            </a:gsLst>
            <a:lin ang="540000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3200"/>
          </a:p>
        </p:txBody>
      </p:sp>
      <p:sp>
        <p:nvSpPr>
          <p:cNvPr id="18" name="文本框 17"/>
          <p:cNvSpPr txBox="1"/>
          <p:nvPr/>
        </p:nvSpPr>
        <p:spPr>
          <a:xfrm>
            <a:off x="14069695" y="4385310"/>
            <a:ext cx="3372485" cy="645160"/>
          </a:xfrm>
          <a:prstGeom prst="rect">
            <a:avLst/>
          </a:prstGeom>
          <a:noFill/>
        </p:spPr>
        <p:txBody>
          <a:bodyPr wrap="square" rtlCol="0">
            <a:spAutoFit/>
          </a:bodyPr>
          <a:p>
            <a:r>
              <a:rPr lang="en-US" altLang="zh-CN" sz="3600" b="1">
                <a:solidFill>
                  <a:schemeClr val="bg1"/>
                </a:solidFill>
                <a:latin typeface="Times New Roman" panose="02020603050405020304" charset="0"/>
                <a:cs typeface="Times New Roman" panose="02020603050405020304" charset="0"/>
              </a:rPr>
              <a:t>1. Introduction</a:t>
            </a:r>
            <a:endParaRPr lang="en-US" altLang="zh-CN" sz="3600" b="1">
              <a:solidFill>
                <a:schemeClr val="bg1"/>
              </a:solidFill>
              <a:latin typeface="Times New Roman" panose="02020603050405020304" charset="0"/>
              <a:cs typeface="Times New Roman" panose="02020603050405020304" charset="0"/>
            </a:endParaRPr>
          </a:p>
        </p:txBody>
      </p:sp>
      <p:sp>
        <p:nvSpPr>
          <p:cNvPr id="20" name="文本框 19"/>
          <p:cNvSpPr txBox="1"/>
          <p:nvPr/>
        </p:nvSpPr>
        <p:spPr>
          <a:xfrm>
            <a:off x="448310" y="5313680"/>
            <a:ext cx="15024735" cy="6605270"/>
          </a:xfrm>
          <a:prstGeom prst="rect">
            <a:avLst/>
          </a:prstGeom>
          <a:noFill/>
        </p:spPr>
        <p:txBody>
          <a:bodyPr wrap="square" rtlCol="0" anchor="t">
            <a:noAutofit/>
          </a:bodyPr>
          <a:p>
            <a:pPr indent="0" algn="just" fontAlgn="auto"/>
            <a:r>
              <a:rPr lang="en-US" altLang="zh-CN" sz="3600" b="1">
                <a:solidFill>
                  <a:schemeClr val="accent1"/>
                </a:solidFill>
                <a:latin typeface="Times New Roman" panose="02020603050405020304" charset="0"/>
                <a:cs typeface="Times New Roman" panose="02020603050405020304" charset="0"/>
              </a:rPr>
              <a:t>MABSA Task: </a:t>
            </a:r>
            <a:r>
              <a:rPr lang="en-US" altLang="zh-CN" sz="3600">
                <a:latin typeface="Times New Roman" panose="02020603050405020304" charset="0"/>
                <a:cs typeface="Times New Roman" panose="02020603050405020304" charset="0"/>
              </a:rPr>
              <a:t>Multimodal Aspect-Based Sentiment Analysis (MABSA) includes three key subtasks: Multimodal Aspect Term Extraction (MATE), Multimodal Aspect-oriented Sentiment Classification (MASC), and Joint Multimodal Aspects of Sentiment Analysis (JMASA). MATE aims to extract all the aspect terms mentioned in the text; MASC aims to determine the sentiment towards each given aspect term. JMASA aims to jointly predict the aspect terms and the corresponding sentiments.</a:t>
            </a:r>
            <a:endParaRPr lang="en-US" altLang="zh-CN" sz="3600">
              <a:latin typeface="Times New Roman" panose="02020603050405020304" charset="0"/>
              <a:cs typeface="Times New Roman" panose="02020603050405020304" charset="0"/>
            </a:endParaRPr>
          </a:p>
        </p:txBody>
      </p:sp>
      <p:sp>
        <p:nvSpPr>
          <p:cNvPr id="21" name="文本框 20"/>
          <p:cNvSpPr txBox="1"/>
          <p:nvPr/>
        </p:nvSpPr>
        <p:spPr>
          <a:xfrm>
            <a:off x="448310" y="9161145"/>
            <a:ext cx="15025370" cy="1753235"/>
          </a:xfrm>
          <a:prstGeom prst="rect">
            <a:avLst/>
          </a:prstGeom>
          <a:noFill/>
        </p:spPr>
        <p:txBody>
          <a:bodyPr wrap="square" rtlCol="0" anchor="t">
            <a:spAutoFit/>
          </a:bodyPr>
          <a:p>
            <a:pPr indent="0" algn="just" fontAlgn="auto"/>
            <a:r>
              <a:rPr lang="en-US" altLang="zh-CN" sz="3600" b="1">
                <a:solidFill>
                  <a:schemeClr val="accent1"/>
                </a:solidFill>
                <a:latin typeface="Times New Roman" panose="02020603050405020304" charset="0"/>
                <a:cs typeface="Times New Roman" panose="02020603050405020304" charset="0"/>
              </a:rPr>
              <a:t>Problems: </a:t>
            </a:r>
            <a:r>
              <a:rPr lang="en-US" altLang="zh-CN" sz="3600">
                <a:latin typeface="Times New Roman" panose="02020603050405020304" charset="0"/>
                <a:cs typeface="Times New Roman" panose="02020603050405020304" charset="0"/>
              </a:rPr>
              <a:t>Previous methods are based on the premise that the image contains the objects referred by the aspects within the text. However, this condition cannot always be met.</a:t>
            </a:r>
            <a:endParaRPr lang="en-US" altLang="zh-CN" sz="3600">
              <a:latin typeface="Times New Roman" panose="02020603050405020304" charset="0"/>
              <a:cs typeface="Times New Roman" panose="02020603050405020304" charset="0"/>
            </a:endParaRPr>
          </a:p>
        </p:txBody>
      </p:sp>
      <p:sp>
        <p:nvSpPr>
          <p:cNvPr id="22" name="文本框 21"/>
          <p:cNvSpPr txBox="1"/>
          <p:nvPr/>
        </p:nvSpPr>
        <p:spPr>
          <a:xfrm>
            <a:off x="16069310" y="5313680"/>
            <a:ext cx="13750925" cy="4507865"/>
          </a:xfrm>
          <a:prstGeom prst="rect">
            <a:avLst/>
          </a:prstGeom>
          <a:noFill/>
        </p:spPr>
        <p:txBody>
          <a:bodyPr wrap="square" rtlCol="0" anchor="t">
            <a:noAutofit/>
          </a:bodyPr>
          <a:p>
            <a:pPr algn="just" fontAlgn="auto"/>
            <a:r>
              <a:rPr lang="en-US" altLang="zh-CN" sz="3600" b="1">
                <a:solidFill>
                  <a:schemeClr val="accent1"/>
                </a:solidFill>
                <a:latin typeface="Times New Roman" panose="02020603050405020304" charset="0"/>
                <a:cs typeface="Times New Roman" panose="02020603050405020304" charset="0"/>
              </a:rPr>
              <a:t>Contributions:</a:t>
            </a:r>
            <a:endParaRPr lang="en-US" altLang="zh-CN" sz="3600" b="1">
              <a:solidFill>
                <a:schemeClr val="accent1"/>
              </a:solidFill>
              <a:latin typeface="Times New Roman" panose="02020603050405020304" charset="0"/>
              <a:cs typeface="Times New Roman" panose="02020603050405020304" charset="0"/>
            </a:endParaRPr>
          </a:p>
          <a:p>
            <a:pPr marL="571500" indent="-571500" algn="just" fontAlgn="auto">
              <a:buFont typeface="Wingdings" panose="05000000000000000000" charset="0"/>
              <a:buChar char="l"/>
            </a:pPr>
            <a:r>
              <a:rPr lang="en-US" altLang="zh-CN" sz="3600">
                <a:solidFill>
                  <a:schemeClr val="tx1"/>
                </a:solidFill>
                <a:latin typeface="Times New Roman" panose="02020603050405020304" charset="0"/>
                <a:cs typeface="Times New Roman" panose="02020603050405020304" charset="0"/>
              </a:rPr>
              <a:t>We propose a multi-task framework, CORSA for MABSA task, involving a detector and a localizer. A conditional relation detector (CRD) mitigates the impact of the unmet conditional image-text; A visual object localizer (VOL) locates the exact condition-related visual regions referred by the aspects.</a:t>
            </a:r>
            <a:endParaRPr lang="en-US" altLang="zh-CN" sz="3600">
              <a:solidFill>
                <a:schemeClr val="tx1"/>
              </a:solidFill>
              <a:latin typeface="Times New Roman" panose="02020603050405020304" charset="0"/>
              <a:cs typeface="Times New Roman" panose="02020603050405020304" charset="0"/>
            </a:endParaRPr>
          </a:p>
          <a:p>
            <a:pPr marL="571500" indent="-571500" algn="just" fontAlgn="auto">
              <a:buFont typeface="Wingdings" panose="05000000000000000000" charset="0"/>
              <a:buChar char="l"/>
            </a:pPr>
            <a:r>
              <a:rPr lang="en-US" altLang="zh-CN" sz="3600">
                <a:solidFill>
                  <a:schemeClr val="tx1"/>
                </a:solidFill>
                <a:latin typeface="Times New Roman" panose="02020603050405020304" charset="0"/>
                <a:cs typeface="Times New Roman" panose="02020603050405020304" charset="0"/>
              </a:rPr>
              <a:t>We perform two types of annotations, conditional relation and bounding boxes on TWITTER-15 and TWITTER-17 datasets.</a:t>
            </a:r>
            <a:endParaRPr lang="en-US" altLang="zh-CN" sz="3600">
              <a:solidFill>
                <a:schemeClr val="tx1"/>
              </a:solidFill>
              <a:latin typeface="Times New Roman" panose="02020603050405020304" charset="0"/>
              <a:cs typeface="Times New Roman" panose="02020603050405020304" charset="0"/>
            </a:endParaRPr>
          </a:p>
          <a:p>
            <a:pPr marL="571500" indent="-571500" algn="just" fontAlgn="auto">
              <a:buFont typeface="Wingdings" panose="05000000000000000000" charset="0"/>
              <a:buChar char="l"/>
            </a:pPr>
            <a:r>
              <a:rPr lang="en-US" altLang="zh-CN" sz="3600">
                <a:solidFill>
                  <a:schemeClr val="tx1"/>
                </a:solidFill>
                <a:latin typeface="Times New Roman" panose="02020603050405020304" charset="0"/>
                <a:cs typeface="Times New Roman" panose="02020603050405020304" charset="0"/>
              </a:rPr>
              <a:t>We conduct extensive experiments on two benchmark datasets. The results show the effectiveness of our proposed CORSA model.</a:t>
            </a:r>
            <a:endParaRPr lang="en-US" altLang="zh-CN" sz="3600">
              <a:solidFill>
                <a:schemeClr val="tx1"/>
              </a:solidFill>
              <a:latin typeface="Times New Roman" panose="02020603050405020304" charset="0"/>
              <a:cs typeface="Times New Roman" panose="02020603050405020304" charset="0"/>
            </a:endParaRPr>
          </a:p>
        </p:txBody>
      </p:sp>
      <p:sp>
        <p:nvSpPr>
          <p:cNvPr id="23" name="圆角矩形 22"/>
          <p:cNvSpPr/>
          <p:nvPr/>
        </p:nvSpPr>
        <p:spPr>
          <a:xfrm>
            <a:off x="260985" y="11314430"/>
            <a:ext cx="9417050" cy="22426930"/>
          </a:xfrm>
          <a:prstGeom prst="roundRect">
            <a:avLst>
              <a:gd name="adj" fmla="val 9246"/>
            </a:avLst>
          </a:prstGeom>
          <a:gradFill>
            <a:gsLst>
              <a:gs pos="4000">
                <a:srgbClr val="FFFFFF"/>
              </a:gs>
              <a:gs pos="3000">
                <a:schemeClr val="accent1"/>
              </a:gs>
            </a:gsLst>
            <a:lin ang="540000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4000"/>
          </a:p>
        </p:txBody>
      </p:sp>
      <p:sp>
        <p:nvSpPr>
          <p:cNvPr id="25" name="圆角矩形 24"/>
          <p:cNvSpPr/>
          <p:nvPr/>
        </p:nvSpPr>
        <p:spPr>
          <a:xfrm>
            <a:off x="10024745" y="11339195"/>
            <a:ext cx="20008850" cy="22387560"/>
          </a:xfrm>
          <a:prstGeom prst="roundRect">
            <a:avLst>
              <a:gd name="adj" fmla="val 4314"/>
            </a:avLst>
          </a:prstGeom>
          <a:gradFill>
            <a:gsLst>
              <a:gs pos="4000">
                <a:srgbClr val="FFFFFF"/>
              </a:gs>
              <a:gs pos="3000">
                <a:schemeClr val="accent1"/>
              </a:gs>
            </a:gsLst>
            <a:lin ang="540000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4000"/>
          </a:p>
        </p:txBody>
      </p:sp>
      <p:graphicFrame>
        <p:nvGraphicFramePr>
          <p:cNvPr id="28" name="对象 27"/>
          <p:cNvGraphicFramePr/>
          <p:nvPr/>
        </p:nvGraphicFramePr>
        <p:xfrm>
          <a:off x="447675" y="12056745"/>
          <a:ext cx="9039860" cy="5263515"/>
        </p:xfrm>
        <a:graphic>
          <a:graphicData uri="http://schemas.openxmlformats.org/presentationml/2006/ole">
            <mc:AlternateContent xmlns:mc="http://schemas.openxmlformats.org/markup-compatibility/2006">
              <mc:Choice xmlns:v="urn:schemas-microsoft-com:vml" Requires="v">
                <p:oleObj spid="_x0000_s29" name="" r:id="rId3" imgW="3825240" imgH="2157095" progId="Visio.Drawing.15">
                  <p:embed/>
                </p:oleObj>
              </mc:Choice>
              <mc:Fallback>
                <p:oleObj name="" r:id="rId3" imgW="3825240" imgH="2157095" progId="Visio.Drawing.15">
                  <p:embed/>
                  <p:pic>
                    <p:nvPicPr>
                      <p:cNvPr id="0" name="图片 28"/>
                      <p:cNvPicPr/>
                      <p:nvPr/>
                    </p:nvPicPr>
                    <p:blipFill>
                      <a:blip r:embed="rId4"/>
                      <a:stretch>
                        <a:fillRect/>
                      </a:stretch>
                    </p:blipFill>
                    <p:spPr>
                      <a:xfrm>
                        <a:off x="447675" y="12056745"/>
                        <a:ext cx="9039860" cy="5263515"/>
                      </a:xfrm>
                      <a:prstGeom prst="rect">
                        <a:avLst/>
                      </a:prstGeom>
                    </p:spPr>
                  </p:pic>
                </p:oleObj>
              </mc:Fallback>
            </mc:AlternateContent>
          </a:graphicData>
        </a:graphic>
      </p:graphicFrame>
      <p:sp>
        <p:nvSpPr>
          <p:cNvPr id="30" name="文本框 29"/>
          <p:cNvSpPr txBox="1"/>
          <p:nvPr/>
        </p:nvSpPr>
        <p:spPr>
          <a:xfrm>
            <a:off x="619125" y="17411700"/>
            <a:ext cx="8895715" cy="2496820"/>
          </a:xfrm>
          <a:prstGeom prst="rect">
            <a:avLst/>
          </a:prstGeom>
          <a:noFill/>
        </p:spPr>
        <p:txBody>
          <a:bodyPr wrap="square" rtlCol="0" anchor="t">
            <a:noAutofit/>
          </a:bodyPr>
          <a:p>
            <a:pPr indent="0" algn="l" fontAlgn="auto" latinLnBrk="1"/>
            <a:r>
              <a:rPr lang="en-US" altLang="zh-CN" sz="3600">
                <a:latin typeface="Times New Roman" panose="02020603050405020304" charset="0"/>
                <a:cs typeface="Times New Roman" panose="02020603050405020304" charset="0"/>
              </a:rPr>
              <a:t>We construct datasets, i.e., C-MABSA with co-nditional relations for MABSA task. Specifically, we perform two types of annotations autom-atically on two popular datasets, i.e., TWITTER-15 and TWITTER-17.</a:t>
            </a:r>
            <a:endParaRPr lang="en-US" altLang="zh-CN" sz="3600">
              <a:latin typeface="Times New Roman" panose="02020603050405020304" charset="0"/>
              <a:cs typeface="Times New Roman" panose="02020603050405020304" charset="0"/>
            </a:endParaRPr>
          </a:p>
        </p:txBody>
      </p:sp>
      <mc:AlternateContent xmlns:mc="http://schemas.openxmlformats.org/markup-compatibility/2006">
        <mc:Choice xmlns:a14="http://schemas.microsoft.com/office/drawing/2010/main" Requires="a14">
          <p:sp>
            <p:nvSpPr>
              <p:cNvPr id="31" name="文本框 30"/>
              <p:cNvSpPr txBox="1"/>
              <p:nvPr/>
            </p:nvSpPr>
            <p:spPr>
              <a:xfrm>
                <a:off x="509905" y="20300950"/>
                <a:ext cx="8976995" cy="7293610"/>
              </a:xfrm>
              <a:prstGeom prst="rect">
                <a:avLst/>
              </a:prstGeom>
              <a:noFill/>
            </p:spPr>
            <p:txBody>
              <a:bodyPr wrap="square" rtlCol="0" anchor="t">
                <a:spAutoFit/>
              </a:bodyPr>
              <a:p>
                <a:pPr marL="571500" indent="-571500" algn="just" fontAlgn="auto">
                  <a:buFont typeface="Wingdings" panose="05000000000000000000" charset="0"/>
                  <a:buChar char="l"/>
                </a:pPr>
                <a:r>
                  <a:rPr lang="en-US" altLang="zh-CN" sz="3600">
                    <a:latin typeface="Times New Roman" panose="02020603050405020304" charset="0"/>
                    <a:cs typeface="Times New Roman" panose="02020603050405020304" charset="0"/>
                  </a:rPr>
                  <a:t>We firstly use a pretrained multi-task univer-sal instance perception model, UNINEXT to annotate the conditional relation. UNINEXT takes an aspect and the corresponding image as input and then generates the probability that the image contains the aspect. For samples with more than one aspect, we average the multiple output probabilities. For TWITTER-15, when this probability exceeds a threshold </a:t>
                </a:r>
                <a14:m>
                  <m:oMath xmlns:m="http://schemas.openxmlformats.org/officeDocument/2006/math">
                    <m:sSub>
                      <m:sSubPr>
                        <m:ctrlPr>
                          <a:rPr lang="zh-CN" altLang="en-US" sz="3600" i="1" smtClean="0">
                            <a:solidFill>
                              <a:srgbClr val="836967"/>
                            </a:solidFill>
                            <a:latin typeface="Cambria Math" panose="02040503050406030204" charset="0"/>
                          </a:rPr>
                        </m:ctrlPr>
                      </m:sSubPr>
                      <m:e>
                        <m:r>
                          <a:rPr lang="zh-CN" altLang="en-US" sz="3600" i="1">
                            <a:latin typeface="Cambria Math" panose="02040503050406030204" charset="0"/>
                          </a:rPr>
                          <m:t>𝜏</m:t>
                        </m:r>
                      </m:e>
                      <m:sub>
                        <m:r>
                          <a:rPr lang="zh-CN" altLang="en-US" sz="3600" i="0">
                            <a:latin typeface="Cambria Math" panose="02040503050406030204" charset="0"/>
                          </a:rPr>
                          <m:t>1</m:t>
                        </m:r>
                      </m:sub>
                    </m:sSub>
                  </m:oMath>
                </a14:m>
                <a:r>
                  <a:rPr lang="en-US" altLang="zh-CN" sz="3600">
                    <a:latin typeface="Times New Roman" panose="02020603050405020304" charset="0"/>
                    <a:cs typeface="Times New Roman" panose="02020603050405020304" charset="0"/>
                  </a:rPr>
                  <a:t> of 0.7, we annotate the conditional relation as relevant. For TWITTER-17, the threshold </a:t>
                </a:r>
                <a14:m>
                  <m:oMath xmlns:m="http://schemas.openxmlformats.org/officeDocument/2006/math">
                    <m:sSub>
                      <m:sSubPr>
                        <m:ctrlPr>
                          <a:rPr lang="zh-CN" altLang="en-US" sz="3600" i="1" smtClean="0">
                            <a:solidFill>
                              <a:srgbClr val="836967"/>
                            </a:solidFill>
                            <a:latin typeface="Cambria Math" panose="02040503050406030204" charset="0"/>
                          </a:rPr>
                        </m:ctrlPr>
                      </m:sSubPr>
                      <m:e>
                        <m:r>
                          <a:rPr lang="zh-CN" altLang="en-US" sz="3600" i="1">
                            <a:latin typeface="Cambria Math" panose="02040503050406030204" charset="0"/>
                          </a:rPr>
                          <m:t>𝜏</m:t>
                        </m:r>
                      </m:e>
                      <m:sub>
                        <m:r>
                          <a:rPr lang="zh-CN" altLang="en-US" sz="3600" i="0">
                            <a:latin typeface="Cambria Math" panose="02040503050406030204" charset="0"/>
                          </a:rPr>
                          <m:t>1</m:t>
                        </m:r>
                      </m:sub>
                    </m:sSub>
                  </m:oMath>
                </a14:m>
                <a:r>
                  <a:rPr lang="en-US" altLang="zh-CN" sz="3600">
                    <a:latin typeface="Times New Roman" panose="02020603050405020304" charset="0"/>
                    <a:cs typeface="Times New Roman" panose="02020603050405020304" charset="0"/>
                  </a:rPr>
                  <a:t> is set as 0.5 to keep more visual information.</a:t>
                </a:r>
                <a:endParaRPr lang="en-US" altLang="zh-CN" sz="3600">
                  <a:latin typeface="Times New Roman" panose="02020603050405020304" charset="0"/>
                  <a:cs typeface="Times New Roman" panose="02020603050405020304" charset="0"/>
                </a:endParaRPr>
              </a:p>
            </p:txBody>
          </p:sp>
        </mc:Choice>
        <mc:Fallback>
          <p:sp>
            <p:nvSpPr>
              <p:cNvPr id="31" name="文本框 30"/>
              <p:cNvSpPr txBox="1">
                <a:spLocks noRot="1" noChangeAspect="1" noMove="1" noResize="1" noEditPoints="1" noAdjustHandles="1" noChangeArrowheads="1" noChangeShapeType="1" noTextEdit="1"/>
              </p:cNvSpPr>
              <p:nvPr/>
            </p:nvSpPr>
            <p:spPr>
              <a:xfrm>
                <a:off x="509905" y="20300950"/>
                <a:ext cx="8976995" cy="7293610"/>
              </a:xfrm>
              <a:prstGeom prst="rect">
                <a:avLst/>
              </a:prstGeom>
              <a:blipFill rotWithShape="1">
                <a:blip r:embed="rId5"/>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32" name="文本框 31"/>
              <p:cNvSpPr txBox="1"/>
              <p:nvPr/>
            </p:nvSpPr>
            <p:spPr>
              <a:xfrm>
                <a:off x="509270" y="27402790"/>
                <a:ext cx="8978265" cy="6002020"/>
              </a:xfrm>
              <a:prstGeom prst="rect">
                <a:avLst/>
              </a:prstGeom>
              <a:noFill/>
            </p:spPr>
            <p:txBody>
              <a:bodyPr wrap="square" rtlCol="0" anchor="t">
                <a:noAutofit/>
              </a:bodyPr>
              <a:p>
                <a:pPr marL="571500" indent="-571500" algn="just" fontAlgn="auto">
                  <a:buFont typeface="Wingdings" panose="05000000000000000000" charset="0"/>
                  <a:buChar char="l"/>
                </a:pPr>
                <a:r>
                  <a:rPr lang="en-US" altLang="zh-CN" sz="3600">
                    <a:latin typeface="Times New Roman" panose="02020603050405020304" charset="0"/>
                    <a:cs typeface="Times New Roman" panose="02020603050405020304" charset="0"/>
                  </a:rPr>
                  <a:t>Secondly, we use an object detection model YOLOv8 pretrained on MSCOCO to annotate the visual objects in the image, including  the bounding boxes and categories. For the  object category, we define three types, including </a:t>
                </a:r>
                <a:r>
                  <a:rPr lang="en-US" altLang="zh-CN" sz="3600" i="1">
                    <a:latin typeface="Times New Roman" panose="02020603050405020304" charset="0"/>
                    <a:cs typeface="Times New Roman" panose="02020603050405020304" charset="0"/>
                  </a:rPr>
                  <a:t>person</a:t>
                </a:r>
                <a:r>
                  <a:rPr lang="en-US" altLang="zh-CN" sz="3600">
                    <a:latin typeface="Times New Roman" panose="02020603050405020304" charset="0"/>
                    <a:cs typeface="Times New Roman" panose="02020603050405020304" charset="0"/>
                  </a:rPr>
                  <a:t>, </a:t>
                </a:r>
                <a:r>
                  <a:rPr lang="en-US" altLang="zh-CN" sz="3600" i="1">
                    <a:latin typeface="Times New Roman" panose="02020603050405020304" charset="0"/>
                    <a:cs typeface="Times New Roman" panose="02020603050405020304" charset="0"/>
                  </a:rPr>
                  <a:t>object</a:t>
                </a:r>
                <a:r>
                  <a:rPr lang="en-US" altLang="zh-CN" sz="3600">
                    <a:latin typeface="Times New Roman" panose="02020603050405020304" charset="0"/>
                    <a:cs typeface="Times New Roman" panose="02020603050405020304" charset="0"/>
                  </a:rPr>
                  <a:t>, and </a:t>
                </a:r>
                <a:r>
                  <a:rPr lang="en-US" altLang="zh-CN" sz="3600" i="1">
                    <a:latin typeface="Times New Roman" panose="02020603050405020304" charset="0"/>
                    <a:cs typeface="Times New Roman" panose="02020603050405020304" charset="0"/>
                  </a:rPr>
                  <a:t>background</a:t>
                </a:r>
                <a:r>
                  <a:rPr lang="en-US" altLang="zh-CN" sz="3600">
                    <a:latin typeface="Times New Roman" panose="02020603050405020304" charset="0"/>
                    <a:cs typeface="Times New Roman" panose="02020603050405020304" charset="0"/>
                  </a:rPr>
                  <a:t>. If the probability exceeds the threshold </a:t>
                </a:r>
                <a14:m>
                  <m:oMath xmlns:m="http://schemas.openxmlformats.org/officeDocument/2006/math">
                    <m:sSub>
                      <m:sSubPr>
                        <m:ctrlPr>
                          <a:rPr lang="zh-CN" altLang="en-US" sz="3600" i="1" smtClean="0">
                            <a:solidFill>
                              <a:srgbClr val="836967"/>
                            </a:solidFill>
                            <a:latin typeface="Cambria Math" panose="02040503050406030204" charset="0"/>
                          </a:rPr>
                        </m:ctrlPr>
                      </m:sSubPr>
                      <m:e>
                        <m:r>
                          <a:rPr lang="zh-CN" altLang="en-US" sz="3600" i="1">
                            <a:latin typeface="Cambria Math" panose="02040503050406030204" charset="0"/>
                          </a:rPr>
                          <m:t>𝜏</m:t>
                        </m:r>
                      </m:e>
                      <m:sub>
                        <m:r>
                          <a:rPr lang="en-US" altLang="zh-CN" sz="3600" i="0">
                            <a:latin typeface="Cambria Math" panose="02040503050406030204" charset="0"/>
                          </a:rPr>
                          <m:t>2</m:t>
                        </m:r>
                      </m:sub>
                    </m:sSub>
                  </m:oMath>
                </a14:m>
                <a:r>
                  <a:rPr lang="en-US" altLang="zh-CN" sz="3600">
                    <a:latin typeface="Times New Roman" panose="02020603050405020304" charset="0"/>
                    <a:cs typeface="Times New Roman" panose="02020603050405020304" charset="0"/>
                  </a:rPr>
                  <a:t> of 0.8, we annotate the image as person or object;  otherwise, we annotate it as a background category. Here, the bounding box is taken as the image size.</a:t>
                </a:r>
                <a:endParaRPr lang="en-US" altLang="zh-CN" sz="3600">
                  <a:latin typeface="Times New Roman" panose="02020603050405020304" charset="0"/>
                  <a:cs typeface="Times New Roman" panose="02020603050405020304" charset="0"/>
                </a:endParaRPr>
              </a:p>
            </p:txBody>
          </p:sp>
        </mc:Choice>
        <mc:Fallback>
          <p:sp>
            <p:nvSpPr>
              <p:cNvPr id="32" name="文本框 31"/>
              <p:cNvSpPr txBox="1">
                <a:spLocks noRot="1" noChangeAspect="1" noMove="1" noResize="1" noEditPoints="1" noAdjustHandles="1" noChangeArrowheads="1" noChangeShapeType="1" noTextEdit="1"/>
              </p:cNvSpPr>
              <p:nvPr/>
            </p:nvSpPr>
            <p:spPr>
              <a:xfrm>
                <a:off x="509270" y="27402790"/>
                <a:ext cx="8978265" cy="6002020"/>
              </a:xfrm>
              <a:prstGeom prst="rect">
                <a:avLst/>
              </a:prstGeom>
              <a:blipFill rotWithShape="1">
                <a:blip r:embed="rId6"/>
                <a:stretch>
                  <a:fillRect b="-1312"/>
                </a:stretch>
              </a:blipFill>
            </p:spPr>
            <p:txBody>
              <a:bodyPr/>
              <a:lstStyle/>
              <a:p>
                <a:r>
                  <a:rPr lang="zh-CN" altLang="en-US">
                    <a:noFill/>
                  </a:rPr>
                  <a:t> </a:t>
                </a:r>
              </a:p>
            </p:txBody>
          </p:sp>
        </mc:Fallback>
      </mc:AlternateContent>
      <p:sp>
        <p:nvSpPr>
          <p:cNvPr id="2" name="圆角矩形 1"/>
          <p:cNvSpPr/>
          <p:nvPr/>
        </p:nvSpPr>
        <p:spPr>
          <a:xfrm>
            <a:off x="260350" y="33989010"/>
            <a:ext cx="29771975" cy="8683625"/>
          </a:xfrm>
          <a:prstGeom prst="roundRect">
            <a:avLst>
              <a:gd name="adj" fmla="val 9996"/>
            </a:avLst>
          </a:prstGeom>
          <a:gradFill>
            <a:gsLst>
              <a:gs pos="9000">
                <a:srgbClr val="FFFFFF"/>
              </a:gs>
              <a:gs pos="8000">
                <a:schemeClr val="accent1"/>
              </a:gs>
            </a:gsLst>
            <a:lin ang="540000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4000"/>
          </a:p>
        </p:txBody>
      </p:sp>
      <p:graphicFrame>
        <p:nvGraphicFramePr>
          <p:cNvPr id="3" name="对象 2"/>
          <p:cNvGraphicFramePr/>
          <p:nvPr/>
        </p:nvGraphicFramePr>
        <p:xfrm>
          <a:off x="10101580" y="9276715"/>
          <a:ext cx="12851765" cy="12471400"/>
        </p:xfrm>
        <a:graphic>
          <a:graphicData uri="http://schemas.openxmlformats.org/presentationml/2006/ole">
            <mc:AlternateContent xmlns:mc="http://schemas.openxmlformats.org/markup-compatibility/2006">
              <mc:Choice xmlns:v="urn:schemas-microsoft-com:vml" Requires="v">
                <p:oleObj spid="_x0000_s4" name="" r:id="rId7" imgW="7509510" imgH="7315200" progId="Visio.Drawing.15">
                  <p:embed/>
                </p:oleObj>
              </mc:Choice>
              <mc:Fallback>
                <p:oleObj name="" r:id="rId7" imgW="7509510" imgH="7315200" progId="Visio.Drawing.15">
                  <p:embed/>
                  <p:pic>
                    <p:nvPicPr>
                      <p:cNvPr id="0" name="图片 3"/>
                      <p:cNvPicPr/>
                      <p:nvPr/>
                    </p:nvPicPr>
                    <p:blipFill>
                      <a:blip r:embed="rId8"/>
                      <a:stretch>
                        <a:fillRect/>
                      </a:stretch>
                    </p:blipFill>
                    <p:spPr>
                      <a:xfrm>
                        <a:off x="10101580" y="9276715"/>
                        <a:ext cx="12851765" cy="12471400"/>
                      </a:xfrm>
                      <a:prstGeom prst="rect">
                        <a:avLst/>
                      </a:prstGeom>
                    </p:spPr>
                  </p:pic>
                </p:oleObj>
              </mc:Fallback>
            </mc:AlternateContent>
          </a:graphicData>
        </a:graphic>
      </p:graphicFrame>
      <mc:AlternateContent xmlns:mc="http://schemas.openxmlformats.org/markup-compatibility/2006">
        <mc:Choice xmlns:a14="http://schemas.microsoft.com/office/drawing/2010/main" Requires="a14">
          <p:sp>
            <p:nvSpPr>
              <p:cNvPr id="10" name="文本框 9"/>
              <p:cNvSpPr txBox="1"/>
              <p:nvPr/>
            </p:nvSpPr>
            <p:spPr>
              <a:xfrm>
                <a:off x="10316845" y="21748115"/>
                <a:ext cx="9598660" cy="11873230"/>
              </a:xfrm>
              <a:prstGeom prst="rect">
                <a:avLst/>
              </a:prstGeom>
              <a:noFill/>
            </p:spPr>
            <p:txBody>
              <a:bodyPr wrap="square" rtlCol="0" anchor="t">
                <a:noAutofit/>
              </a:bodyPr>
              <a:p>
                <a:pPr indent="0" algn="just" fontAlgn="auto"/>
                <a:r>
                  <a:rPr lang="en-US" altLang="zh-CN" sz="3600" b="1">
                    <a:solidFill>
                      <a:schemeClr val="accent1"/>
                    </a:solidFill>
                    <a:latin typeface="Times New Roman" panose="02020603050405020304" charset="0"/>
                    <a:cs typeface="Times New Roman" panose="02020603050405020304" charset="0"/>
                  </a:rPr>
                  <a:t>Visual and Textual Encoders:</a:t>
                </a:r>
                <a:endParaRPr lang="en-US" altLang="zh-CN" sz="3600" b="1">
                  <a:solidFill>
                    <a:schemeClr val="accent1"/>
                  </a:solidFill>
                  <a:latin typeface="Times New Roman" panose="02020603050405020304" charset="0"/>
                  <a:cs typeface="Times New Roman" panose="02020603050405020304" charset="0"/>
                </a:endParaRPr>
              </a:p>
              <a:p>
                <a:pPr indent="0" algn="just" fontAlgn="auto"/>
                <a:r>
                  <a:rPr lang="en-US" altLang="zh-CN" sz="3600">
                    <a:latin typeface="Times New Roman" panose="02020603050405020304" charset="0"/>
                    <a:cs typeface="Times New Roman" panose="02020603050405020304" charset="0"/>
                  </a:rPr>
                  <a:t>The textual encoder uses a pretrained BART which generates the feature </a:t>
                </a:r>
                <a14:m>
                  <m:oMath xmlns:m="http://schemas.openxmlformats.org/officeDocument/2006/math">
                    <m:sSub>
                      <m:sSubPr>
                        <m:ctrlPr>
                          <a:rPr lang="zh-CN" altLang="en-US" sz="3600" i="1" smtClean="0">
                            <a:solidFill>
                              <a:srgbClr val="836967"/>
                            </a:solidFill>
                            <a:latin typeface="Cambria Math" panose="02040503050406030204" charset="0"/>
                          </a:rPr>
                        </m:ctrlPr>
                      </m:sSubPr>
                      <m:e>
                        <m:r>
                          <a:rPr lang="zh-CN" altLang="en-US" sz="3600" i="1">
                            <a:latin typeface="Cambria Math" panose="02040503050406030204" charset="0"/>
                          </a:rPr>
                          <m:t>𝐻</m:t>
                        </m:r>
                      </m:e>
                      <m:sub>
                        <m:r>
                          <a:rPr lang="en-US" altLang="zh-CN" sz="3600" i="1">
                            <a:latin typeface="Cambria Math" panose="02040503050406030204" charset="0"/>
                          </a:rPr>
                          <m:t>𝑇</m:t>
                        </m:r>
                      </m:sub>
                    </m:sSub>
                  </m:oMath>
                </a14:m>
                <a:r>
                  <a:rPr lang="en-US" altLang="zh-CN" sz="3600">
                    <a:latin typeface="Times New Roman" panose="02020603050405020304" charset="0"/>
                    <a:cs typeface="Times New Roman" panose="02020603050405020304" charset="0"/>
                  </a:rPr>
                  <a:t>. The visual encoder uses the backbone of YOLOv8 which obtain multi-scale features </a:t>
                </a:r>
                <a14:m>
                  <m:oMath xmlns:m="http://schemas.openxmlformats.org/officeDocument/2006/math">
                    <m:sSub>
                      <m:sSubPr>
                        <m:ctrlPr>
                          <a:rPr lang="zh-CN" altLang="en-US" sz="3600" i="1" smtClean="0">
                            <a:solidFill>
                              <a:srgbClr val="836967"/>
                            </a:solidFill>
                            <a:latin typeface="Cambria Math" panose="02040503050406030204" charset="0"/>
                          </a:rPr>
                        </m:ctrlPr>
                      </m:sSub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0">
                                <a:latin typeface="Cambria Math" panose="02040503050406030204" charset="0"/>
                              </a:rPr>
                              <m:t>1</m:t>
                            </m:r>
                          </m:sub>
                        </m:sSub>
                      </m:sub>
                    </m:sSub>
                  </m:oMath>
                </a14:m>
                <a:r>
                  <a:rPr lang="en-US" altLang="zh-CN" sz="3600">
                    <a:latin typeface="Times New Roman" panose="02020603050405020304" charset="0"/>
                    <a:cs typeface="Times New Roman" panose="02020603050405020304" charset="0"/>
                  </a:rPr>
                  <a:t>, </a:t>
                </a:r>
                <a14:m>
                  <m:oMath xmlns:m="http://schemas.openxmlformats.org/officeDocument/2006/math">
                    <m:sSub>
                      <m:sSubPr>
                        <m:ctrlPr>
                          <a:rPr lang="zh-CN" altLang="en-US" sz="3600" i="1" smtClean="0">
                            <a:solidFill>
                              <a:srgbClr val="836967"/>
                            </a:solidFill>
                            <a:latin typeface="Cambria Math" panose="02040503050406030204" charset="0"/>
                          </a:rPr>
                        </m:ctrlPr>
                      </m:sSub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en-US" altLang="zh-CN" sz="3600" i="0">
                                <a:latin typeface="Cambria Math" panose="02040503050406030204" charset="0"/>
                              </a:rPr>
                              <m:t>2</m:t>
                            </m:r>
                          </m:sub>
                        </m:sSub>
                      </m:sub>
                    </m:sSub>
                  </m:oMath>
                </a14:m>
                <a:r>
                  <a:rPr lang="en-US" altLang="zh-CN" sz="3600">
                    <a:latin typeface="Times New Roman" panose="02020603050405020304" charset="0"/>
                    <a:cs typeface="Times New Roman" panose="02020603050405020304" charset="0"/>
                  </a:rPr>
                  <a:t>, and </a:t>
                </a:r>
                <a14:m>
                  <m:oMath xmlns:m="http://schemas.openxmlformats.org/officeDocument/2006/math">
                    <m:sSub>
                      <m:sSubPr>
                        <m:ctrlPr>
                          <a:rPr lang="zh-CN" altLang="en-US" sz="3600" i="1" smtClean="0">
                            <a:solidFill>
                              <a:srgbClr val="836967"/>
                            </a:solidFill>
                            <a:latin typeface="Cambria Math" panose="02040503050406030204" charset="0"/>
                          </a:rPr>
                        </m:ctrlPr>
                      </m:sSub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en-US" altLang="zh-CN" sz="3600" i="0">
                                <a:latin typeface="Cambria Math" panose="02040503050406030204" charset="0"/>
                              </a:rPr>
                              <m:t>3</m:t>
                            </m:r>
                          </m:sub>
                        </m:sSub>
                      </m:sub>
                    </m:sSub>
                  </m:oMath>
                </a14:m>
                <a:r>
                  <a:rPr lang="en-US" altLang="zh-CN" sz="3600">
                    <a:latin typeface="Times New Roman" panose="02020603050405020304" charset="0"/>
                    <a:cs typeface="Times New Roman" panose="02020603050405020304" charset="0"/>
                  </a:rPr>
                  <a:t>.</a:t>
                </a:r>
                <a:endParaRPr lang="en-US" altLang="zh-CN" sz="3600">
                  <a:latin typeface="Times New Roman" panose="02020603050405020304" charset="0"/>
                  <a:cs typeface="Times New Roman" panose="02020603050405020304" charset="0"/>
                </a:endParaRPr>
              </a:p>
              <a:p>
                <a:pPr indent="0" algn="just" fontAlgn="auto"/>
                <a:endParaRPr lang="en-US" altLang="zh-CN" sz="3600">
                  <a:latin typeface="Times New Roman" panose="02020603050405020304" charset="0"/>
                  <a:cs typeface="Times New Roman" panose="02020603050405020304" charset="0"/>
                </a:endParaRPr>
              </a:p>
              <a:p>
                <a:pPr indent="0" algn="just" fontAlgn="auto"/>
                <a:r>
                  <a:rPr lang="en-US" altLang="zh-CN" sz="3600" b="1">
                    <a:solidFill>
                      <a:schemeClr val="accent1"/>
                    </a:solidFill>
                    <a:latin typeface="Times New Roman" panose="02020603050405020304" charset="0"/>
                    <a:cs typeface="Times New Roman" panose="02020603050405020304" charset="0"/>
                  </a:rPr>
                  <a:t>Conditional Relation Detector (CRD):</a:t>
                </a:r>
                <a:endParaRPr lang="en-US" altLang="zh-CN" sz="3600" b="1">
                  <a:solidFill>
                    <a:schemeClr val="accent1"/>
                  </a:solidFill>
                  <a:latin typeface="Times New Roman" panose="02020603050405020304" charset="0"/>
                  <a:cs typeface="Times New Roman" panose="02020603050405020304" charset="0"/>
                </a:endParaRPr>
              </a:p>
              <a:p>
                <a:pPr algn="just" fontAlgn="auto">
                  <a:buClrTx/>
                  <a:buSzTx/>
                  <a:buFontTx/>
                </a:pPr>
                <a:r>
                  <a:rPr lang="en-US" altLang="zh-CN" sz="3600">
                    <a:latin typeface="Times New Roman" panose="02020603050405020304" charset="0"/>
                    <a:cs typeface="Times New Roman" panose="02020603050405020304" charset="0"/>
                  </a:rPr>
                  <a:t>CRD aims to detect the relevance of image-aspects. We first use the self-attention to capture the interactions between different image patches. </a:t>
                </a:r>
                <a:endParaRPr lang="en-US" altLang="zh-CN" sz="3600">
                  <a:latin typeface="Times New Roman" panose="02020603050405020304" charset="0"/>
                  <a:cs typeface="Times New Roman" panose="02020603050405020304" charset="0"/>
                </a:endParaRPr>
              </a:p>
              <a:p>
                <a:pPr algn="just" fontAlgn="auto">
                  <a:buClrTx/>
                  <a:buSzTx/>
                  <a:buFontTx/>
                </a:pPr>
                <a:endParaRPr lang="en-US" altLang="zh-CN" sz="3600">
                  <a:latin typeface="Times New Roman" panose="02020603050405020304" charset="0"/>
                  <a:cs typeface="Times New Roman" panose="02020603050405020304" charset="0"/>
                </a:endParaRPr>
              </a:p>
              <a:p>
                <a:pPr algn="just" fontAlgn="auto">
                  <a:buClrTx/>
                  <a:buSzTx/>
                  <a:buFontTx/>
                </a:pPr>
                <a14:m>
                  <m:oMathPara xmlns:m="http://schemas.openxmlformats.org/officeDocument/2006/math">
                    <m:oMathParaPr>
                      <m:jc m:val="centerGroup"/>
                    </m:oMathParaPr>
                    <m:oMath xmlns:m="http://schemas.openxmlformats.org/officeDocument/2006/math">
                      <m:sSubSup>
                        <m:sSubSupPr>
                          <m:ctrlPr>
                            <a:rPr lang="zh-CN" altLang="zh-CN" sz="3600" i="1"/>
                          </m:ctrlPr>
                        </m:sSubSupPr>
                        <m:e>
                          <m:r>
                            <a:rPr lang="en-US" altLang="zh-CN" sz="3600" i="1">
                              <a:latin typeface="Cambria Math" panose="02040503050406030204" charset="0"/>
                            </a:rPr>
                            <m:t>𝐻</m:t>
                          </m:r>
                        </m:e>
                        <m:sub>
                          <m:sSub>
                            <m:sSubPr>
                              <m:ctrlPr>
                                <a:rPr lang="zh-CN" altLang="zh-CN" sz="3600" i="1"/>
                              </m:ctrlPr>
                            </m:sSubPr>
                            <m:e>
                              <m:r>
                                <a:rPr lang="en-US" altLang="zh-CN" sz="3600" i="1">
                                  <a:latin typeface="Cambria Math" panose="02040503050406030204" charset="0"/>
                                </a:rPr>
                                <m:t>𝑉</m:t>
                              </m:r>
                            </m:e>
                            <m:sub>
                              <m:r>
                                <a:rPr lang="en-US" altLang="zh-CN" sz="3600" i="1">
                                  <a:latin typeface="Cambria Math" panose="02040503050406030204" charset="0"/>
                                </a:rPr>
                                <m:t>𝑖</m:t>
                              </m:r>
                            </m:sub>
                          </m:sSub>
                        </m:sub>
                        <m:sup>
                          <m:r>
                            <a:rPr lang="en-US" altLang="zh-CN" sz="3600" i="1">
                              <a:latin typeface="Cambria Math" panose="02040503050406030204" charset="0"/>
                            </a:rPr>
                            <m:t>′</m:t>
                          </m:r>
                        </m:sup>
                      </m:sSubSup>
                      <m:r>
                        <a:rPr lang="en-US" altLang="zh-CN" sz="3600">
                          <a:latin typeface="Cambria Math" panose="02040503050406030204" charset="0"/>
                        </a:rPr>
                        <m:t>=</m:t>
                      </m:r>
                      <m:sSubSup>
                        <m:sSubSupPr>
                          <m:ctrlPr>
                            <a:rPr lang="zh-CN" altLang="zh-CN" sz="3600" i="1"/>
                          </m:ctrlPr>
                        </m:sSubSupPr>
                        <m:e>
                          <m:r>
                            <m:rPr>
                              <m:sty m:val="p"/>
                            </m:rPr>
                            <a:rPr lang="en-US" altLang="zh-CN" sz="3600">
                              <a:latin typeface="Cambria Math" panose="02040503050406030204" charset="0"/>
                            </a:rPr>
                            <m:t>Att</m:t>
                          </m:r>
                        </m:e>
                        <m:sub>
                          <m:r>
                            <a:rPr lang="en-US" altLang="zh-CN" sz="3600" i="1">
                              <a:latin typeface="Cambria Math" panose="02040503050406030204" charset="0"/>
                            </a:rPr>
                            <m:t>𝑖</m:t>
                          </m:r>
                        </m:sub>
                        <m:sup>
                          <m:r>
                            <m:rPr>
                              <m:sty m:val="p"/>
                            </m:rPr>
                            <a:rPr lang="en-US" altLang="zh-CN" sz="3600">
                              <a:latin typeface="Cambria Math" panose="02040503050406030204" charset="0"/>
                            </a:rPr>
                            <m:t>SLF</m:t>
                          </m:r>
                        </m:sup>
                      </m:sSubSup>
                      <m:d>
                        <m:dPr>
                          <m:ctrlPr>
                            <a:rPr lang="zh-CN" altLang="zh-CN" sz="3600" i="1"/>
                          </m:ctrlPr>
                        </m:dPr>
                        <m:e>
                          <m:sSub>
                            <m:sSubPr>
                              <m:ctrlPr>
                                <a:rPr lang="zh-CN" altLang="zh-CN" sz="3600" i="1"/>
                              </m:ctrlPr>
                            </m:sSubPr>
                            <m:e>
                              <m:r>
                                <a:rPr lang="en-US" altLang="zh-CN" sz="3600" i="1">
                                  <a:latin typeface="Cambria Math" panose="02040503050406030204" charset="0"/>
                                </a:rPr>
                                <m:t>𝐻</m:t>
                              </m:r>
                            </m:e>
                            <m:sub>
                              <m:sSub>
                                <m:sSubPr>
                                  <m:ctrlPr>
                                    <a:rPr lang="zh-CN" altLang="zh-CN" sz="3600" i="1"/>
                                  </m:ctrlPr>
                                </m:sSubPr>
                                <m:e>
                                  <m:r>
                                    <a:rPr lang="en-US" altLang="zh-CN" sz="3600" i="1">
                                      <a:latin typeface="Cambria Math" panose="02040503050406030204" charset="0"/>
                                    </a:rPr>
                                    <m:t>𝑉</m:t>
                                  </m:r>
                                </m:e>
                                <m:sub>
                                  <m:r>
                                    <a:rPr lang="en-US" altLang="zh-CN" sz="3600" i="1">
                                      <a:latin typeface="Cambria Math" panose="02040503050406030204" charset="0"/>
                                    </a:rPr>
                                    <m:t>𝑖</m:t>
                                  </m:r>
                                </m:sub>
                              </m:sSub>
                            </m:sub>
                          </m:sSub>
                          <m:sSub>
                            <m:sSubPr>
                              <m:ctrlPr>
                                <a:rPr lang="zh-CN" altLang="zh-CN" sz="3600" i="1"/>
                              </m:ctrlPr>
                            </m:sSubPr>
                            <m:e>
                              <m:r>
                                <a:rPr lang="en-US" altLang="zh-CN" sz="3600" i="1">
                                  <a:latin typeface="Cambria Math" panose="02040503050406030204" charset="0"/>
                                </a:rPr>
                                <m:t>𝑊</m:t>
                              </m:r>
                            </m:e>
                            <m:sub>
                              <m:sSub>
                                <m:sSubPr>
                                  <m:ctrlPr>
                                    <a:rPr lang="zh-CN" altLang="zh-CN" sz="3600" i="1"/>
                                  </m:ctrlPr>
                                </m:sSubPr>
                                <m:e>
                                  <m:r>
                                    <a:rPr lang="en-US" altLang="zh-CN" sz="3600" i="1">
                                      <a:latin typeface="Cambria Math" panose="02040503050406030204" charset="0"/>
                                    </a:rPr>
                                    <m:t>𝑉</m:t>
                                  </m:r>
                                </m:e>
                                <m:sub>
                                  <m:r>
                                    <a:rPr lang="en-US" altLang="zh-CN" sz="3600" i="1">
                                      <a:latin typeface="Cambria Math" panose="02040503050406030204" charset="0"/>
                                    </a:rPr>
                                    <m:t>𝑖</m:t>
                                  </m:r>
                                </m:sub>
                              </m:sSub>
                            </m:sub>
                          </m:sSub>
                        </m:e>
                      </m:d>
                      <m:r>
                        <a:rPr lang="en-US" altLang="zh-CN" sz="3600">
                          <a:latin typeface="Cambria Math" panose="02040503050406030204" charset="0"/>
                        </a:rPr>
                        <m:t>,</m:t>
                      </m:r>
                      <m:r>
                        <a:rPr lang="en-US" altLang="zh-CN" sz="3600" i="1">
                          <a:latin typeface="Cambria Math" panose="02040503050406030204" charset="0"/>
                        </a:rPr>
                        <m:t>𝑖</m:t>
                      </m:r>
                      <m:r>
                        <a:rPr lang="en-US" altLang="zh-CN" sz="3600">
                          <a:latin typeface="Cambria Math" panose="02040503050406030204" charset="0"/>
                        </a:rPr>
                        <m:t>∈{</m:t>
                      </m:r>
                      <m:r>
                        <a:rPr lang="en-US" altLang="zh-CN" sz="3600" i="1">
                          <a:latin typeface="Cambria Math" panose="02040503050406030204" charset="0"/>
                        </a:rPr>
                        <m:t>1</m:t>
                      </m:r>
                      <m:r>
                        <a:rPr lang="en-US" altLang="zh-CN" sz="3600">
                          <a:latin typeface="Cambria Math" panose="02040503050406030204" charset="0"/>
                        </a:rPr>
                        <m:t>,</m:t>
                      </m:r>
                      <m:r>
                        <a:rPr lang="en-US" altLang="zh-CN" sz="3600" i="1">
                          <a:latin typeface="Cambria Math" panose="02040503050406030204" charset="0"/>
                        </a:rPr>
                        <m:t>2</m:t>
                      </m:r>
                      <m:r>
                        <a:rPr lang="en-US" altLang="zh-CN" sz="3600">
                          <a:latin typeface="Cambria Math" panose="02040503050406030204" charset="0"/>
                        </a:rPr>
                        <m:t>,</m:t>
                      </m:r>
                      <m:r>
                        <a:rPr lang="en-US" altLang="zh-CN" sz="3600" i="1">
                          <a:latin typeface="Cambria Math" panose="02040503050406030204" charset="0"/>
                        </a:rPr>
                        <m:t>3</m:t>
                      </m:r>
                      <m:r>
                        <a:rPr lang="en-US" altLang="zh-CN" sz="3600">
                          <a:latin typeface="Cambria Math" panose="02040503050406030204" charset="0"/>
                        </a:rPr>
                        <m:t>}</m:t>
                      </m:r>
                    </m:oMath>
                  </m:oMathPara>
                </a14:m>
                <a:endParaRPr lang="zh-CN" altLang="zh-CN" sz="3600" dirty="0"/>
              </a:p>
              <a:p>
                <a:pPr algn="just" fontAlgn="auto">
                  <a:buClrTx/>
                  <a:buSzTx/>
                  <a:buFontTx/>
                </a:pPr>
                <a:endParaRPr lang="en-US" altLang="zh-CN" sz="3600">
                  <a:latin typeface="Times New Roman" panose="02020603050405020304" charset="0"/>
                  <a:cs typeface="Times New Roman" panose="02020603050405020304" charset="0"/>
                </a:endParaRPr>
              </a:p>
              <a:p>
                <a:pPr algn="just" fontAlgn="auto">
                  <a:buClrTx/>
                  <a:buSzTx/>
                  <a:buFontTx/>
                </a:pPr>
                <a:r>
                  <a:rPr lang="en-US" altLang="zh-CN" sz="3600">
                    <a:latin typeface="Times New Roman" panose="02020603050405020304" charset="0"/>
                    <a:cs typeface="Times New Roman" panose="02020603050405020304" charset="0"/>
                  </a:rPr>
                  <a:t>Then, we apply cross-modal attention to model the interaction between the text and the image. </a:t>
                </a:r>
                <a:endParaRPr lang="en-US" altLang="zh-CN" sz="3600">
                  <a:latin typeface="Times New Roman" panose="02020603050405020304" charset="0"/>
                  <a:cs typeface="Times New Roman" panose="02020603050405020304" charset="0"/>
                </a:endParaRPr>
              </a:p>
              <a:p>
                <a:pPr algn="just" fontAlgn="auto">
                  <a:buClrTx/>
                  <a:buSzTx/>
                  <a:buFontTx/>
                </a:pPr>
                <a:endParaRPr lang="en-US" altLang="zh-CN" sz="3600">
                  <a:latin typeface="Times New Roman" panose="02020603050405020304" charset="0"/>
                  <a:cs typeface="Times New Roman" panose="02020603050405020304" charset="0"/>
                </a:endParaRPr>
              </a:p>
              <a:p>
                <a:pPr algn="just" fontAlgn="auto">
                  <a:buClrTx/>
                  <a:buSzTx/>
                  <a:buFontTx/>
                </a:pPr>
                <a14:m>
                  <m:oMathPara xmlns:m="http://schemas.openxmlformats.org/officeDocument/2006/math">
                    <m:oMathParaPr>
                      <m:jc m:val="centerGroup"/>
                    </m:oMathParaPr>
                    <m:oMath xmlns:m="http://schemas.openxmlformats.org/officeDocument/2006/math">
                      <m:sSubSup>
                        <m:sSubSupPr>
                          <m:ctrlPr>
                            <a:rPr lang="zh-CN" altLang="en-US" sz="3600" i="1" smtClean="0">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zh-CN" altLang="en-US" sz="3600" i="0">
                              <a:latin typeface="Cambria Math" panose="02040503050406030204" charset="0"/>
                            </a:rPr>
                            <m:t>′′</m:t>
                          </m:r>
                        </m:sup>
                      </m:sSubSup>
                      <m:r>
                        <a:rPr lang="zh-CN" altLang="en-US" sz="3600" i="0">
                          <a:latin typeface="Cambria Math" panose="02040503050406030204" charset="0"/>
                        </a:rPr>
                        <m:t>=</m:t>
                      </m:r>
                      <m:sSubSup>
                        <m:sSubSupPr>
                          <m:ctrlPr>
                            <a:rPr lang="zh-CN" altLang="en-US" sz="3600" i="1">
                              <a:solidFill>
                                <a:srgbClr val="836967"/>
                              </a:solidFill>
                              <a:latin typeface="Cambria Math" panose="02040503050406030204" charset="0"/>
                            </a:rPr>
                          </m:ctrlPr>
                        </m:sSubSupPr>
                        <m:e>
                          <m:r>
                            <m:rPr>
                              <m:sty m:val="p"/>
                            </m:rPr>
                            <a:rPr lang="zh-CN" altLang="en-US" sz="3600" i="0">
                              <a:latin typeface="Cambria Math" panose="02040503050406030204" charset="0"/>
                            </a:rPr>
                            <m:t>Att</m:t>
                          </m:r>
                        </m:e>
                        <m:sub>
                          <m:r>
                            <a:rPr lang="zh-CN" altLang="en-US" sz="3600" i="1">
                              <a:latin typeface="Cambria Math" panose="02040503050406030204" charset="0"/>
                            </a:rPr>
                            <m:t>𝑖</m:t>
                          </m:r>
                        </m:sub>
                        <m:sup>
                          <m:r>
                            <m:rPr>
                              <m:sty m:val="p"/>
                            </m:rPr>
                            <a:rPr lang="zh-CN" altLang="en-US" sz="3600" i="0">
                              <a:latin typeface="Cambria Math" panose="02040503050406030204" charset="0"/>
                            </a:rPr>
                            <m:t>CM</m:t>
                          </m:r>
                        </m:sup>
                      </m:sSubSup>
                      <m:d>
                        <m:dPr>
                          <m:ctrlPr>
                            <a:rPr lang="zh-CN" altLang="en-US" sz="3600" i="1">
                              <a:solidFill>
                                <a:srgbClr val="836967"/>
                              </a:solidFill>
                              <a:latin typeface="Cambria Math" panose="02040503050406030204" charset="0"/>
                            </a:rPr>
                          </m:ctrlPr>
                        </m:dPr>
                        <m:e>
                          <m:sSubSup>
                            <m:sSubSupPr>
                              <m:ctrlPr>
                                <a:rPr lang="zh-CN" altLang="en-US" sz="3600" i="1">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zh-CN" altLang="en-US" sz="3600" i="0">
                                  <a:latin typeface="Cambria Math" panose="02040503050406030204" charset="0"/>
                                </a:rPr>
                                <m:t>′</m:t>
                              </m:r>
                            </m:sup>
                          </m:sSubSup>
                          <m:r>
                            <a:rPr lang="zh-CN" altLang="en-US" sz="3600" i="0">
                              <a:latin typeface="Cambria Math" panose="02040503050406030204" charset="0"/>
                            </a:rPr>
                            <m:t>,</m:t>
                          </m:r>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𝐻</m:t>
                              </m:r>
                            </m:e>
                            <m:sub>
                              <m:r>
                                <a:rPr lang="zh-CN" altLang="en-US" sz="3600" i="1">
                                  <a:latin typeface="Cambria Math" panose="02040503050406030204" charset="0"/>
                                </a:rPr>
                                <m:t>𝑇</m:t>
                              </m:r>
                            </m:sub>
                          </m:sSub>
                          <m:r>
                            <a:rPr lang="zh-CN" altLang="en-US" sz="3600" i="0">
                              <a:latin typeface="Cambria Math" panose="02040503050406030204" charset="0"/>
                            </a:rPr>
                            <m:t>,</m:t>
                          </m:r>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𝐻</m:t>
                              </m:r>
                            </m:e>
                            <m:sub>
                              <m:r>
                                <a:rPr lang="zh-CN" altLang="en-US" sz="3600" i="1">
                                  <a:latin typeface="Cambria Math" panose="02040503050406030204" charset="0"/>
                                </a:rPr>
                                <m:t>𝑇</m:t>
                              </m:r>
                            </m:sub>
                          </m:sSub>
                        </m:e>
                      </m:d>
                      <m:r>
                        <a:rPr lang="zh-CN" altLang="en-US" sz="3600" i="0">
                          <a:latin typeface="Cambria Math" panose="02040503050406030204" charset="0"/>
                        </a:rPr>
                        <m:t>,</m:t>
                      </m:r>
                      <m:r>
                        <a:rPr lang="zh-CN" altLang="en-US" sz="3600" i="1">
                          <a:latin typeface="Cambria Math" panose="02040503050406030204" charset="0"/>
                        </a:rPr>
                        <m:t>𝑖</m:t>
                      </m:r>
                      <m:r>
                        <a:rPr lang="zh-CN" altLang="en-US" sz="3600" i="0">
                          <a:latin typeface="Cambria Math" panose="02040503050406030204" charset="0"/>
                        </a:rPr>
                        <m:t>∈</m:t>
                      </m:r>
                      <m:r>
                        <a:rPr lang="en-US" altLang="zh-CN" sz="3600" smtClean="0">
                          <a:latin typeface="Cambria Math" panose="02040503050406030204" charset="0"/>
                        </a:rPr>
                        <m:t>{</m:t>
                      </m:r>
                      <m:r>
                        <a:rPr lang="en-US" altLang="zh-CN" sz="3600" i="1">
                          <a:latin typeface="Cambria Math" panose="02040503050406030204" charset="0"/>
                        </a:rPr>
                        <m:t>1</m:t>
                      </m:r>
                      <m:r>
                        <a:rPr lang="en-US" altLang="zh-CN" sz="3600">
                          <a:latin typeface="Cambria Math" panose="02040503050406030204" charset="0"/>
                        </a:rPr>
                        <m:t>,</m:t>
                      </m:r>
                      <m:r>
                        <a:rPr lang="en-US" altLang="zh-CN" sz="3600" i="1">
                          <a:latin typeface="Cambria Math" panose="02040503050406030204" charset="0"/>
                        </a:rPr>
                        <m:t>2</m:t>
                      </m:r>
                      <m:r>
                        <a:rPr lang="en-US" altLang="zh-CN" sz="3600">
                          <a:latin typeface="Cambria Math" panose="02040503050406030204" charset="0"/>
                        </a:rPr>
                        <m:t>,</m:t>
                      </m:r>
                      <m:r>
                        <a:rPr lang="en-US" altLang="zh-CN" sz="3600" i="1">
                          <a:latin typeface="Cambria Math" panose="02040503050406030204" charset="0"/>
                        </a:rPr>
                        <m:t>3</m:t>
                      </m:r>
                      <m:r>
                        <a:rPr lang="en-US" altLang="zh-CN" sz="3600">
                          <a:latin typeface="Cambria Math" panose="02040503050406030204" charset="0"/>
                        </a:rPr>
                        <m:t>}</m:t>
                      </m:r>
                    </m:oMath>
                  </m:oMathPara>
                </a14:m>
                <a:endParaRPr lang="en-US" altLang="zh-CN" sz="3600">
                  <a:latin typeface="Cambria Math" panose="02040503050406030204" charset="0"/>
                </a:endParaRPr>
              </a:p>
              <a:p>
                <a:pPr algn="just" fontAlgn="auto">
                  <a:buClrTx/>
                  <a:buSzTx/>
                  <a:buFontTx/>
                </a:pPr>
                <a:endParaRPr lang="en-US" altLang="zh-CN" sz="3600">
                  <a:latin typeface="Times New Roman" panose="02020603050405020304" charset="0"/>
                  <a:cs typeface="Times New Roman" panose="02020603050405020304" charset="0"/>
                </a:endParaRPr>
              </a:p>
              <a:p>
                <a:pPr algn="just" fontAlgn="auto">
                  <a:buClrTx/>
                  <a:buSzTx/>
                  <a:buFontTx/>
                </a:pPr>
                <a:r>
                  <a:rPr lang="en-US" altLang="zh-CN" sz="3600">
                    <a:latin typeface="Times New Roman" panose="02020603050405020304" charset="0"/>
                    <a:cs typeface="Times New Roman" panose="02020603050405020304" charset="0"/>
                  </a:rPr>
                  <a:t>Next, we apply max-pooling on </a:t>
                </a:r>
                <a14:m>
                  <m:oMath xmlns:m="http://schemas.openxmlformats.org/officeDocument/2006/math">
                    <m:sSubSup>
                      <m:sSubSupPr>
                        <m:ctrlPr>
                          <a:rPr lang="zh-CN" altLang="en-US" sz="3600" i="1" smtClean="0">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zh-CN" altLang="en-US" sz="3600" i="0">
                            <a:latin typeface="Cambria Math" panose="02040503050406030204" charset="0"/>
                          </a:rPr>
                          <m:t>′′</m:t>
                        </m:r>
                      </m:sup>
                    </m:sSubSup>
                  </m:oMath>
                </a14:m>
                <a:r>
                  <a:rPr lang="en-US" altLang="zh-CN" sz="3600">
                    <a:latin typeface="Times New Roman" panose="02020603050405020304" charset="0"/>
                    <a:cs typeface="Times New Roman" panose="02020603050405020304" charset="0"/>
                  </a:rPr>
                  <a:t> to obtain most salient feature</a:t>
                </a:r>
                <a14:m>
                  <m:oMath xmlns:m="http://schemas.openxmlformats.org/officeDocument/2006/math">
                    <m:r>
                      <a:rPr lang="en-US" altLang="zh-CN" sz="3600">
                        <a:latin typeface="Times New Roman" panose="02020603050405020304" charset="0"/>
                        <a:cs typeface="Times New Roman" panose="02020603050405020304" charset="0"/>
                      </a:rPr>
                      <m:t> </m:t>
                    </m:r>
                    <m:sSubSup>
                      <m:sSubSupPr>
                        <m:ctrlPr>
                          <a:rPr lang="zh-CN" altLang="en-US" sz="3600" i="1" smtClean="0">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en-US" altLang="zh-CN" sz="3600" i="1">
                            <a:latin typeface="Cambria Math" panose="02040503050406030204" charset="0"/>
                          </a:rPr>
                          <m:t>𝑚𝑎𝑥</m:t>
                        </m:r>
                      </m:sup>
                    </m:sSubSup>
                  </m:oMath>
                </a14:m>
                <a:r>
                  <a:rPr lang="en-US" altLang="zh-CN" sz="3600">
                    <a:latin typeface="Times New Roman" panose="02020603050405020304" charset="0"/>
                    <a:cs typeface="Times New Roman" panose="02020603050405020304" charset="0"/>
                  </a:rPr>
                  <a:t>. Based on </a:t>
                </a:r>
                <a14:m>
                  <m:oMath xmlns:m="http://schemas.openxmlformats.org/officeDocument/2006/math">
                    <m:sSubSup>
                      <m:sSubSupPr>
                        <m:ctrlPr>
                          <a:rPr lang="zh-CN" altLang="en-US" sz="3600" i="1" smtClean="0">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en-US" altLang="zh-CN" sz="3600" i="1">
                            <a:latin typeface="Cambria Math" panose="02040503050406030204" charset="0"/>
                          </a:rPr>
                          <m:t>𝑚𝑎𝑥</m:t>
                        </m:r>
                      </m:sup>
                    </m:sSubSup>
                  </m:oMath>
                </a14:m>
                <a:r>
                  <a:rPr lang="en-US" altLang="zh-CN" sz="3600">
                    <a:latin typeface="Times New Roman" panose="02020603050405020304" charset="0"/>
                    <a:cs typeface="Times New Roman" panose="02020603050405020304" charset="0"/>
                  </a:rPr>
                  <a:t>,  </a:t>
                </a:r>
                <a:r>
                  <a:rPr lang="en-US" altLang="zh-CN" sz="3600">
                    <a:latin typeface="Times New Roman" panose="02020603050405020304" charset="0"/>
                    <a:cs typeface="Times New Roman" panose="02020603050405020304" charset="0"/>
                    <a:sym typeface="+mn-ea"/>
                  </a:rPr>
                  <a:t>we use</a:t>
                </a:r>
                <a:r>
                  <a:rPr lang="en-US" altLang="zh-CN" sz="3600">
                    <a:latin typeface="Times New Roman" panose="02020603050405020304" charset="0"/>
                    <a:cs typeface="Times New Roman" panose="02020603050405020304" charset="0"/>
                    <a:sym typeface="+mn-ea"/>
                  </a:rPr>
                  <a:t> softmax function to detect the conditional relation.</a:t>
                </a:r>
                <a:endParaRPr lang="en-US" altLang="zh-CN" sz="3600">
                  <a:latin typeface="Times New Roman" panose="02020603050405020304" charset="0"/>
                  <a:cs typeface="Times New Roman" panose="02020603050405020304" charset="0"/>
                </a:endParaRPr>
              </a:p>
              <a:p>
                <a:pPr algn="just" fontAlgn="auto">
                  <a:buClrTx/>
                  <a:buSzTx/>
                  <a:buFontTx/>
                </a:pPr>
                <a:endParaRPr lang="en-US" altLang="zh-CN" sz="3600">
                  <a:latin typeface="Times New Roman" panose="02020603050405020304" charset="0"/>
                  <a:cs typeface="Times New Roman" panose="02020603050405020304" charset="0"/>
                </a:endParaRPr>
              </a:p>
            </p:txBody>
          </p:sp>
        </mc:Choice>
        <mc:Fallback>
          <p:sp>
            <p:nvSpPr>
              <p:cNvPr id="10" name="文本框 9"/>
              <p:cNvSpPr txBox="1">
                <a:spLocks noRot="1" noChangeAspect="1" noMove="1" noResize="1" noEditPoints="1" noAdjustHandles="1" noChangeArrowheads="1" noChangeShapeType="1" noTextEdit="1"/>
              </p:cNvSpPr>
              <p:nvPr/>
            </p:nvSpPr>
            <p:spPr>
              <a:xfrm>
                <a:off x="10316845" y="21748115"/>
                <a:ext cx="9598660" cy="11873230"/>
              </a:xfrm>
              <a:prstGeom prst="rect">
                <a:avLst/>
              </a:prstGeom>
              <a:blipFill rotWithShape="1">
                <a:blip r:embed="rId9"/>
                <a:stretch>
                  <a:fillRect b="-5033"/>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文本框 10"/>
              <p:cNvSpPr txBox="1"/>
              <p:nvPr/>
            </p:nvSpPr>
            <p:spPr>
              <a:xfrm>
                <a:off x="23288625" y="12131675"/>
                <a:ext cx="6543040" cy="9616440"/>
              </a:xfrm>
              <a:prstGeom prst="rect">
                <a:avLst/>
              </a:prstGeom>
              <a:noFill/>
            </p:spPr>
            <p:txBody>
              <a:bodyPr wrap="square" rtlCol="0" anchor="t">
                <a:noAutofit/>
              </a:bodyPr>
              <a:p>
                <a:pPr indent="0" algn="just" fontAlgn="auto"/>
                <a:endParaRPr lang="zh-CN" altLang="en-US" sz="3600" i="1" smtClean="0">
                  <a:solidFill>
                    <a:srgbClr val="836967"/>
                  </a:solidFill>
                  <a:latin typeface="Cambria Math" panose="02040503050406030204" charset="0"/>
                </a:endParaRPr>
              </a:p>
              <a:p>
                <a:pPr indent="0" algn="just" fontAlgn="auto"/>
                <a14:m>
                  <m:oMathPara xmlns:m="http://schemas.openxmlformats.org/officeDocument/2006/math">
                    <m:oMathParaPr>
                      <m:jc m:val="centerGroup"/>
                    </m:oMathParaPr>
                    <m:oMath xmlns:m="http://schemas.openxmlformats.org/officeDocument/2006/math">
                      <m:sSub>
                        <m:sSubPr>
                          <m:ctrlPr>
                            <a:rPr lang="zh-CN" altLang="en-US" sz="3600" i="1" smtClean="0">
                              <a:solidFill>
                                <a:srgbClr val="836967"/>
                              </a:solidFill>
                              <a:latin typeface="Cambria Math" panose="02040503050406030204" charset="0"/>
                            </a:rPr>
                          </m:ctrlPr>
                        </m:sSubPr>
                        <m:e>
                          <m:acc>
                            <m:accPr>
                              <m:ctrlPr>
                                <a:rPr lang="zh-CN" altLang="en-US" sz="3600" i="1">
                                  <a:solidFill>
                                    <a:srgbClr val="836967"/>
                                  </a:solidFill>
                                  <a:latin typeface="Cambria Math" panose="02040503050406030204" charset="0"/>
                                </a:rPr>
                              </m:ctrlPr>
                            </m:accPr>
                            <m:e>
                              <m:r>
                                <a:rPr lang="zh-CN" altLang="en-US" sz="3600" i="1">
                                  <a:latin typeface="Cambria Math" panose="02040503050406030204" charset="0"/>
                                </a:rPr>
                                <m:t>𝑟</m:t>
                              </m:r>
                            </m:e>
                          </m:acc>
                        </m:e>
                        <m:sub>
                          <m:r>
                            <a:rPr lang="zh-CN" altLang="en-US" sz="3600" i="1">
                              <a:latin typeface="Cambria Math" panose="02040503050406030204" charset="0"/>
                            </a:rPr>
                            <m:t>𝑖</m:t>
                          </m:r>
                        </m:sub>
                      </m:sSub>
                      <m:r>
                        <a:rPr lang="zh-CN" altLang="en-US" sz="3600" i="0">
                          <a:latin typeface="Cambria Math" panose="02040503050406030204" charset="0"/>
                        </a:rPr>
                        <m:t>=</m:t>
                      </m:r>
                      <m:r>
                        <m:rPr>
                          <m:sty m:val="p"/>
                        </m:rPr>
                        <a:rPr lang="zh-CN" altLang="en-US" sz="3600" i="0">
                          <a:latin typeface="Cambria Math" panose="02040503050406030204" charset="0"/>
                        </a:rPr>
                        <m:t>Softmax</m:t>
                      </m:r>
                      <m:d>
                        <m:dPr>
                          <m:ctrlPr>
                            <a:rPr lang="zh-CN" altLang="en-US" sz="3600" i="1">
                              <a:solidFill>
                                <a:srgbClr val="836967"/>
                              </a:solidFill>
                              <a:latin typeface="Cambria Math" panose="02040503050406030204" charset="0"/>
                            </a:rPr>
                          </m:ctrlPr>
                        </m:dPr>
                        <m:e>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𝑊</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𝑅</m:t>
                                  </m:r>
                                </m:e>
                                <m:sub>
                                  <m:r>
                                    <a:rPr lang="zh-CN" altLang="en-US" sz="3600" i="1">
                                      <a:latin typeface="Cambria Math" panose="02040503050406030204" charset="0"/>
                                    </a:rPr>
                                    <m:t>𝑖</m:t>
                                  </m:r>
                                </m:sub>
                              </m:sSub>
                            </m:sub>
                          </m:sSub>
                          <m:sSubSup>
                            <m:sSubSupPr>
                              <m:ctrlPr>
                                <a:rPr lang="zh-CN" altLang="en-US" sz="3600" i="1">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m:rPr>
                                  <m:sty m:val="p"/>
                                </m:rPr>
                                <a:rPr lang="zh-CN" altLang="en-US" sz="3600" i="0">
                                  <a:latin typeface="Cambria Math" panose="02040503050406030204" charset="0"/>
                                </a:rPr>
                                <m:t>max</m:t>
                              </m:r>
                            </m:sup>
                          </m:sSubSup>
                          <m:r>
                            <a:rPr lang="zh-CN" altLang="en-US" sz="3600" i="0">
                              <a:latin typeface="Cambria Math" panose="02040503050406030204" charset="0"/>
                            </a:rPr>
                            <m:t>+</m:t>
                          </m:r>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𝑏</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𝑅</m:t>
                                  </m:r>
                                </m:e>
                                <m:sub>
                                  <m:r>
                                    <a:rPr lang="zh-CN" altLang="en-US" sz="3600" i="1">
                                      <a:latin typeface="Cambria Math" panose="02040503050406030204" charset="0"/>
                                    </a:rPr>
                                    <m:t>𝑖</m:t>
                                  </m:r>
                                </m:sub>
                              </m:sSub>
                            </m:sub>
                          </m:sSub>
                        </m:e>
                      </m:d>
                    </m:oMath>
                  </m:oMathPara>
                </a14:m>
                <a:endParaRPr lang="en-US" altLang="zh-CN" sz="3600">
                  <a:latin typeface="Cambria Math" panose="02040503050406030204" charset="0"/>
                </a:endParaRPr>
              </a:p>
              <a:p>
                <a:pPr indent="0" algn="just" fontAlgn="auto"/>
                <a:endParaRPr lang="zh-CN" altLang="en-US" sz="3600" dirty="0"/>
              </a:p>
              <a:p>
                <a:pPr indent="0" algn="just" fontAlgn="auto"/>
                <a:r>
                  <a:rPr lang="en-US" altLang="zh-CN" sz="3600">
                    <a:solidFill>
                      <a:schemeClr val="tx1"/>
                    </a:solidFill>
                    <a:latin typeface="Times New Roman" panose="02020603050405020304" charset="0"/>
                    <a:cs typeface="Times New Roman" panose="02020603050405020304" charset="0"/>
                  </a:rPr>
                  <a:t>Finally, we filter the visual features most relevant to aspects by a visual filter matrix </a:t>
                </a:r>
                <a14:m>
                  <m:oMath xmlns:m="http://schemas.openxmlformats.org/officeDocument/2006/math">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𝐺</m:t>
                        </m:r>
                      </m:e>
                      <m:sub>
                        <m:r>
                          <a:rPr lang="zh-CN" altLang="en-US" sz="3600" i="1">
                            <a:latin typeface="Cambria Math" panose="02040503050406030204" charset="0"/>
                          </a:rPr>
                          <m:t>𝑖</m:t>
                        </m:r>
                      </m:sub>
                    </m:sSub>
                  </m:oMath>
                </a14:m>
                <a:r>
                  <a:rPr lang="en-US" altLang="zh-CN" sz="3600">
                    <a:solidFill>
                      <a:schemeClr val="tx1"/>
                    </a:solidFill>
                    <a:latin typeface="Times New Roman" panose="02020603050405020304" charset="0"/>
                    <a:cs typeface="Times New Roman" panose="02020603050405020304" charset="0"/>
                  </a:rPr>
                  <a:t>, where each entry equals to the probability </a:t>
                </a:r>
                <a14:m>
                  <m:oMath xmlns:m="http://schemas.openxmlformats.org/officeDocument/2006/math">
                    <m:sSub>
                      <m:sSubPr>
                        <m:ctrlPr>
                          <a:rPr lang="zh-CN" altLang="en-US" sz="3600" i="1" smtClean="0">
                            <a:solidFill>
                              <a:srgbClr val="836967"/>
                            </a:solidFill>
                            <a:latin typeface="Cambria Math" panose="02040503050406030204" charset="0"/>
                          </a:rPr>
                        </m:ctrlPr>
                      </m:sSubPr>
                      <m:e>
                        <m:acc>
                          <m:accPr>
                            <m:ctrlPr>
                              <a:rPr lang="zh-CN" altLang="en-US" sz="3600" i="1">
                                <a:solidFill>
                                  <a:srgbClr val="836967"/>
                                </a:solidFill>
                                <a:latin typeface="Cambria Math" panose="02040503050406030204" charset="0"/>
                              </a:rPr>
                            </m:ctrlPr>
                          </m:accPr>
                          <m:e>
                            <m:r>
                              <a:rPr lang="zh-CN" altLang="en-US" sz="3600" i="1">
                                <a:latin typeface="Cambria Math" panose="02040503050406030204" charset="0"/>
                              </a:rPr>
                              <m:t>𝑟</m:t>
                            </m:r>
                          </m:e>
                        </m:acc>
                      </m:e>
                      <m:sub>
                        <m:r>
                          <a:rPr lang="zh-CN" altLang="en-US" sz="3600" i="1">
                            <a:latin typeface="Cambria Math" panose="02040503050406030204" charset="0"/>
                          </a:rPr>
                          <m:t>𝑖</m:t>
                        </m:r>
                      </m:sub>
                    </m:sSub>
                  </m:oMath>
                </a14:m>
                <a:r>
                  <a:rPr lang="en-US" altLang="zh-CN" sz="3600">
                    <a:solidFill>
                      <a:schemeClr val="tx1"/>
                    </a:solidFill>
                    <a:latin typeface="Times New Roman" panose="02020603050405020304" charset="0"/>
                    <a:cs typeface="Times New Roman" panose="02020603050405020304" charset="0"/>
                  </a:rPr>
                  <a:t>. Thus, we obtain </a:t>
                </a:r>
                <a14:m>
                  <m:oMath xmlns:m="http://schemas.openxmlformats.org/officeDocument/2006/math">
                    <m:sSubSup>
                      <m:sSubSupPr>
                        <m:ctrlPr>
                          <a:rPr lang="zh-CN" altLang="en-US" sz="3600" i="1" smtClean="0">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zh-CN" altLang="en-US" sz="3600" i="0">
                            <a:latin typeface="Cambria Math" panose="02040503050406030204" charset="0"/>
                          </a:rPr>
                          <m:t>′′′</m:t>
                        </m:r>
                      </m:sup>
                    </m:sSubSup>
                  </m:oMath>
                </a14:m>
                <a:r>
                  <a:rPr lang="en-US" altLang="zh-CN" sz="3600">
                    <a:solidFill>
                      <a:schemeClr val="tx1"/>
                    </a:solidFill>
                    <a:latin typeface="Times New Roman" panose="02020603050405020304" charset="0"/>
                    <a:cs typeface="Times New Roman" panose="02020603050405020304" charset="0"/>
                  </a:rPr>
                  <a:t>  i.e., </a:t>
                </a:r>
                <a:endParaRPr lang="en-US" altLang="zh-CN" sz="3600">
                  <a:solidFill>
                    <a:schemeClr val="tx1"/>
                  </a:solidFill>
                  <a:latin typeface="Times New Roman" panose="02020603050405020304" charset="0"/>
                  <a:cs typeface="Times New Roman" panose="02020603050405020304" charset="0"/>
                </a:endParaRPr>
              </a:p>
              <a:p>
                <a:pPr indent="0" algn="just" fontAlgn="auto"/>
                <a:endParaRPr lang="en-US" altLang="zh-CN" sz="3600">
                  <a:solidFill>
                    <a:schemeClr val="tx1"/>
                  </a:solidFill>
                  <a:latin typeface="Times New Roman" panose="02020603050405020304" charset="0"/>
                  <a:cs typeface="Times New Roman" panose="02020603050405020304" charset="0"/>
                </a:endParaRPr>
              </a:p>
              <a:p>
                <a:pPr indent="0" algn="just" fontAlgn="auto"/>
                <a14:m>
                  <m:oMathPara xmlns:m="http://schemas.openxmlformats.org/officeDocument/2006/math">
                    <m:oMathParaPr>
                      <m:jc m:val="centerGroup"/>
                    </m:oMathParaPr>
                    <m:oMath xmlns:m="http://schemas.openxmlformats.org/officeDocument/2006/math">
                      <m:sSubSup>
                        <m:sSubSupPr>
                          <m:ctrlPr>
                            <a:rPr lang="zh-CN" altLang="en-US" sz="3600" i="1" smtClean="0">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zh-CN" altLang="en-US" sz="3600" i="0">
                              <a:latin typeface="Cambria Math" panose="02040503050406030204" charset="0"/>
                            </a:rPr>
                            <m:t>′′′</m:t>
                          </m:r>
                        </m:sup>
                      </m:sSubSup>
                      <m:r>
                        <a:rPr lang="zh-CN" altLang="en-US" sz="3600" i="0">
                          <a:latin typeface="Cambria Math" panose="02040503050406030204" charset="0"/>
                        </a:rPr>
                        <m:t>=</m:t>
                      </m:r>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𝐺</m:t>
                          </m:r>
                        </m:e>
                        <m:sub>
                          <m:r>
                            <a:rPr lang="zh-CN" altLang="en-US" sz="3600" i="1">
                              <a:latin typeface="Cambria Math" panose="02040503050406030204" charset="0"/>
                            </a:rPr>
                            <m:t>𝑖</m:t>
                          </m:r>
                        </m:sub>
                      </m:sSub>
                      <m:r>
                        <a:rPr lang="zh-CN" altLang="en-US" sz="3600" i="0">
                          <a:latin typeface="Cambria Math" panose="02040503050406030204" charset="0"/>
                        </a:rPr>
                        <m:t>⊙</m:t>
                      </m:r>
                      <m:sSubSup>
                        <m:sSubSupPr>
                          <m:ctrlPr>
                            <a:rPr lang="zh-CN" altLang="en-US" sz="3600" i="1">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zh-CN" altLang="en-US" sz="3600" i="0">
                              <a:latin typeface="Cambria Math" panose="02040503050406030204" charset="0"/>
                            </a:rPr>
                            <m:t>′′</m:t>
                          </m:r>
                        </m:sup>
                      </m:sSubSup>
                      <m:r>
                        <a:rPr lang="zh-CN" altLang="en-US" sz="3600" i="0">
                          <a:latin typeface="Cambria Math" panose="02040503050406030204" charset="0"/>
                        </a:rPr>
                        <m:t>,</m:t>
                      </m:r>
                      <m:r>
                        <a:rPr lang="en-US" altLang="zh-CN" sz="3600" i="1">
                          <a:latin typeface="Cambria Math" panose="02040503050406030204" charset="0"/>
                        </a:rPr>
                        <m:t>𝑖</m:t>
                      </m:r>
                      <m:r>
                        <a:rPr lang="en-US" altLang="zh-CN" sz="3600">
                          <a:latin typeface="Cambria Math" panose="02040503050406030204" charset="0"/>
                        </a:rPr>
                        <m:t>∈{</m:t>
                      </m:r>
                      <m:r>
                        <a:rPr lang="en-US" altLang="zh-CN" sz="3600" i="1">
                          <a:latin typeface="Cambria Math" panose="02040503050406030204" charset="0"/>
                        </a:rPr>
                        <m:t>1</m:t>
                      </m:r>
                      <m:r>
                        <a:rPr lang="en-US" altLang="zh-CN" sz="3600">
                          <a:latin typeface="Cambria Math" panose="02040503050406030204" charset="0"/>
                        </a:rPr>
                        <m:t>,</m:t>
                      </m:r>
                      <m:r>
                        <a:rPr lang="en-US" altLang="zh-CN" sz="3600" i="1">
                          <a:latin typeface="Cambria Math" panose="02040503050406030204" charset="0"/>
                        </a:rPr>
                        <m:t>2</m:t>
                      </m:r>
                      <m:r>
                        <a:rPr lang="en-US" altLang="zh-CN" sz="3600">
                          <a:latin typeface="Cambria Math" panose="02040503050406030204" charset="0"/>
                        </a:rPr>
                        <m:t>,</m:t>
                      </m:r>
                      <m:r>
                        <a:rPr lang="en-US" altLang="zh-CN" sz="3600" i="1">
                          <a:latin typeface="Cambria Math" panose="02040503050406030204" charset="0"/>
                        </a:rPr>
                        <m:t>3</m:t>
                      </m:r>
                      <m:r>
                        <a:rPr lang="en-US" altLang="zh-CN" sz="3600">
                          <a:latin typeface="Cambria Math" panose="02040503050406030204" charset="0"/>
                        </a:rPr>
                        <m:t>}</m:t>
                      </m:r>
                    </m:oMath>
                  </m:oMathPara>
                </a14:m>
                <a:endParaRPr lang="en-US" altLang="zh-CN" sz="3600" b="1">
                  <a:solidFill>
                    <a:schemeClr val="accent1"/>
                  </a:solidFill>
                  <a:latin typeface="Times New Roman" panose="02020603050405020304" charset="0"/>
                  <a:cs typeface="Times New Roman" panose="02020603050405020304" charset="0"/>
                </a:endParaRPr>
              </a:p>
              <a:p>
                <a:pPr indent="0" algn="just" fontAlgn="auto"/>
                <a:endParaRPr lang="en-US" altLang="zh-CN" sz="3600" b="1">
                  <a:solidFill>
                    <a:schemeClr val="accent1"/>
                  </a:solidFill>
                  <a:latin typeface="Times New Roman" panose="02020603050405020304" charset="0"/>
                  <a:cs typeface="Times New Roman" panose="02020603050405020304" charset="0"/>
                </a:endParaRPr>
              </a:p>
              <a:p>
                <a:pPr indent="0" algn="just" fontAlgn="auto"/>
                <a:endParaRPr lang="zh-CN" altLang="en-US" sz="3600" i="0">
                  <a:latin typeface="Cambria Math" panose="02040503050406030204" charset="0"/>
                </a:endParaRPr>
              </a:p>
              <a:p>
                <a:pPr indent="0" algn="just" fontAlgn="auto"/>
                <a:endParaRPr lang="en-US" altLang="zh-CN" sz="3600">
                  <a:latin typeface="Times New Roman" panose="02020603050405020304" charset="0"/>
                  <a:cs typeface="Times New Roman" panose="02020603050405020304" charset="0"/>
                </a:endParaRPr>
              </a:p>
              <a:p>
                <a:pPr indent="0" algn="just" fontAlgn="auto"/>
                <a:endParaRPr lang="en-US" altLang="zh-CN" sz="3600">
                  <a:latin typeface="Times New Roman" panose="02020603050405020304" charset="0"/>
                  <a:cs typeface="Times New Roman" panose="02020603050405020304" charset="0"/>
                </a:endParaRPr>
              </a:p>
              <a:p>
                <a:pPr algn="just" fontAlgn="auto">
                  <a:buClrTx/>
                  <a:buSzTx/>
                  <a:buFontTx/>
                </a:pPr>
                <a:endParaRPr lang="en-US" altLang="zh-CN" sz="3600">
                  <a:latin typeface="Times New Roman" panose="02020603050405020304" charset="0"/>
                  <a:cs typeface="Times New Roman" panose="02020603050405020304" charset="0"/>
                </a:endParaRPr>
              </a:p>
              <a:p>
                <a:pPr algn="just" fontAlgn="auto">
                  <a:buClrTx/>
                  <a:buSzTx/>
                  <a:buFontTx/>
                </a:pPr>
                <a:endParaRPr lang="en-US" altLang="zh-CN" sz="3600">
                  <a:latin typeface="Times New Roman" panose="02020603050405020304" charset="0"/>
                  <a:cs typeface="Times New Roman" panose="02020603050405020304" charset="0"/>
                </a:endParaRPr>
              </a:p>
            </p:txBody>
          </p:sp>
        </mc:Choice>
        <mc:Fallback>
          <p:sp>
            <p:nvSpPr>
              <p:cNvPr id="11" name="文本框 10"/>
              <p:cNvSpPr txBox="1">
                <a:spLocks noRot="1" noChangeAspect="1" noMove="1" noResize="1" noEditPoints="1" noAdjustHandles="1" noChangeArrowheads="1" noChangeShapeType="1" noTextEdit="1"/>
              </p:cNvSpPr>
              <p:nvPr/>
            </p:nvSpPr>
            <p:spPr>
              <a:xfrm>
                <a:off x="23288625" y="12131675"/>
                <a:ext cx="6543040" cy="9616440"/>
              </a:xfrm>
              <a:prstGeom prst="rect">
                <a:avLst/>
              </a:prstGeom>
              <a:blipFill rotWithShape="1">
                <a:blip r:embed="rId10"/>
                <a:stretch>
                  <a:fillRect/>
                </a:stretch>
              </a:blipFill>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2" name="文本框 11"/>
              <p:cNvSpPr txBox="1"/>
              <p:nvPr/>
            </p:nvSpPr>
            <p:spPr>
              <a:xfrm>
                <a:off x="20149185" y="24514810"/>
                <a:ext cx="9683115" cy="9101455"/>
              </a:xfrm>
              <a:prstGeom prst="rect">
                <a:avLst/>
              </a:prstGeom>
              <a:noFill/>
            </p:spPr>
            <p:txBody>
              <a:bodyPr wrap="square" rtlCol="0" anchor="t">
                <a:noAutofit/>
              </a:bodyPr>
              <a:p>
                <a:pPr indent="0" algn="just" fontAlgn="auto"/>
                <a:r>
                  <a:rPr lang="en-US" altLang="zh-CN" sz="3600">
                    <a:latin typeface="Times New Roman" panose="02020603050405020304" charset="0"/>
                    <a:cs typeface="Times New Roman" panose="02020603050405020304" charset="0"/>
                    <a:sym typeface="+mn-ea"/>
                  </a:rPr>
                  <a:t>Then, we utilize cross-model attention to align visual objects and aspects, </a:t>
                </a:r>
                <a:r>
                  <a:rPr lang="en-US" altLang="zh-CN" sz="3600">
                    <a:latin typeface="Times New Roman" panose="02020603050405020304" charset="0"/>
                    <a:cs typeface="Times New Roman" panose="02020603050405020304" charset="0"/>
                  </a:rPr>
                  <a:t>where </a:t>
                </a:r>
                <a14:m>
                  <m:oMath xmlns:m="http://schemas.openxmlformats.org/officeDocument/2006/math">
                    <m:sSubSup>
                      <m:sSubSupPr>
                        <m:ctrlPr>
                          <a:rPr lang="zh-CN" altLang="zh-CN" sz="3600" i="1">
                            <a:effectLst/>
                            <a:latin typeface="Cambria Math" panose="02040503050406030204" charset="0"/>
                            <a:ea typeface="Cambria Math" panose="02040503050406030204" charset="0"/>
                            <a:cs typeface="Times New Roman" panose="02020603050405020304" charset="0"/>
                          </a:rPr>
                        </m:ctrlPr>
                      </m:sSubSupPr>
                      <m:e>
                        <m:r>
                          <a:rPr lang="en-US" altLang="zh-CN" sz="3600" i="1">
                            <a:effectLst/>
                            <a:latin typeface="Cambria Math" panose="02040503050406030204" charset="0"/>
                            <a:ea typeface="宋体" panose="02010600030101010101" pitchFamily="2" charset="-122"/>
                            <a:cs typeface="Times New Roman" panose="02020603050405020304" charset="0"/>
                          </a:rPr>
                          <m:t>𝐻</m:t>
                        </m:r>
                      </m:e>
                      <m:sub>
                        <m:r>
                          <a:rPr lang="en-US" altLang="zh-CN" sz="3600" i="1">
                            <a:effectLst/>
                            <a:latin typeface="Cambria Math" panose="02040503050406030204" charset="0"/>
                            <a:ea typeface="宋体" panose="02010600030101010101" pitchFamily="2" charset="-122"/>
                            <a:cs typeface="Times New Roman" panose="02020603050405020304" charset="0"/>
                          </a:rPr>
                          <m:t>𝑇</m:t>
                        </m:r>
                      </m:sub>
                      <m:sup>
                        <m:r>
                          <a:rPr lang="en-US" altLang="zh-CN" sz="3600" i="1">
                            <a:effectLst/>
                            <a:latin typeface="Cambria Math" panose="02040503050406030204" charset="0"/>
                            <a:ea typeface="宋体" panose="02010600030101010101" pitchFamily="2" charset="-122"/>
                            <a:cs typeface="Times New Roman" panose="02020603050405020304" charset="0"/>
                          </a:rPr>
                          <m:t>𝐴</m:t>
                        </m:r>
                      </m:sup>
                    </m:sSubSup>
                  </m:oMath>
                </a14:m>
                <a:r>
                  <a:rPr lang="en-US" altLang="zh-CN" sz="3600">
                    <a:latin typeface="Times New Roman" panose="02020603050405020304" charset="0"/>
                    <a:cs typeface="Times New Roman" panose="02020603050405020304" charset="0"/>
                  </a:rPr>
                  <a:t> is the feature of the noun phrases extracted by Spacy.</a:t>
                </a:r>
                <a:endParaRPr lang="en-US" altLang="zh-CN" sz="3600">
                  <a:latin typeface="Times New Roman" panose="02020603050405020304" charset="0"/>
                  <a:cs typeface="Times New Roman" panose="02020603050405020304" charset="0"/>
                </a:endParaRPr>
              </a:p>
              <a:p>
                <a:pPr indent="0" algn="just" fontAlgn="auto"/>
                <a:endParaRPr lang="en-US" altLang="zh-CN" sz="3600">
                  <a:latin typeface="Times New Roman" panose="02020603050405020304" charset="0"/>
                  <a:cs typeface="Times New Roman" panose="02020603050405020304" charset="0"/>
                </a:endParaRPr>
              </a:p>
              <a:p>
                <a:pPr indent="0" algn="just" fontAlgn="auto"/>
                <a14:m>
                  <m:oMathPara xmlns:m="http://schemas.openxmlformats.org/officeDocument/2006/math">
                    <m:oMathParaPr>
                      <m:jc m:val="centerGroup"/>
                    </m:oMathParaPr>
                    <m:oMath xmlns:m="http://schemas.openxmlformats.org/officeDocument/2006/math">
                      <m:sSubSup>
                        <m:sSubSupPr>
                          <m:ctrlPr>
                            <a:rPr lang="zh-CN" altLang="zh-CN" sz="3600" i="1" smtClean="0">
                              <a:effectLst/>
                              <a:latin typeface="Cambria Math" panose="02040503050406030204" charset="0"/>
                              <a:ea typeface="Cambria Math" panose="02040503050406030204" charset="0"/>
                              <a:cs typeface="Times New Roman" panose="02020603050405020304" charset="0"/>
                            </a:rPr>
                          </m:ctrlPr>
                        </m:sSubSupPr>
                        <m:e>
                          <m:r>
                            <a:rPr lang="en-US" altLang="zh-CN" sz="3600" i="1">
                              <a:effectLst/>
                              <a:latin typeface="Cambria Math" panose="02040503050406030204" charset="0"/>
                              <a:ea typeface="宋体" panose="02010600030101010101" pitchFamily="2" charset="-122"/>
                              <a:cs typeface="Times New Roman" panose="02020603050405020304" charset="0"/>
                            </a:rPr>
                            <m:t>𝐻</m:t>
                          </m:r>
                        </m:e>
                        <m:sub>
                          <m:sSub>
                            <m:sSubPr>
                              <m:ctrlPr>
                                <a:rPr lang="zh-CN" altLang="zh-CN" sz="3600" i="1">
                                  <a:effectLst/>
                                  <a:latin typeface="Cambria Math" panose="02040503050406030204" charset="0"/>
                                  <a:ea typeface="Cambria Math" panose="02040503050406030204" charset="0"/>
                                  <a:cs typeface="Times New Roman" panose="02020603050405020304" charset="0"/>
                                </a:rPr>
                              </m:ctrlPr>
                            </m:sSubPr>
                            <m:e>
                              <m:r>
                                <a:rPr lang="en-US" altLang="zh-CN" sz="3600" i="1">
                                  <a:effectLst/>
                                  <a:latin typeface="Cambria Math" panose="02040503050406030204" charset="0"/>
                                  <a:ea typeface="宋体" panose="02010600030101010101" pitchFamily="2" charset="-122"/>
                                  <a:cs typeface="Times New Roman" panose="02020603050405020304" charset="0"/>
                                </a:rPr>
                                <m:t>𝑉</m:t>
                              </m:r>
                            </m:e>
                            <m:sub>
                              <m:r>
                                <a:rPr lang="en-US" altLang="zh-CN" sz="3600" i="1">
                                  <a:effectLst/>
                                  <a:latin typeface="Cambria Math" panose="02040503050406030204" charset="0"/>
                                  <a:ea typeface="宋体" panose="02010600030101010101" pitchFamily="2" charset="-122"/>
                                  <a:cs typeface="Times New Roman" panose="02020603050405020304" charset="0"/>
                                </a:rPr>
                                <m:t>𝑖</m:t>
                              </m:r>
                            </m:sub>
                          </m:sSub>
                        </m:sub>
                        <m:sup>
                          <m:r>
                            <a:rPr lang="en-US" altLang="zh-CN" sz="3600" i="1">
                              <a:effectLst/>
                              <a:latin typeface="Cambria Math" panose="02040503050406030204" charset="0"/>
                              <a:ea typeface="宋体" panose="02010600030101010101" pitchFamily="2" charset="-122"/>
                              <a:cs typeface="Times New Roman" panose="02020603050405020304" charset="0"/>
                            </a:rPr>
                            <m:t>𝐴</m:t>
                          </m:r>
                        </m:sup>
                      </m:sSubSup>
                      <m:r>
                        <a:rPr lang="en-US" altLang="zh-CN" sz="3600">
                          <a:effectLst/>
                          <a:latin typeface="Cambria Math" panose="02040503050406030204" charset="0"/>
                          <a:ea typeface="宋体" panose="02010600030101010101" pitchFamily="2" charset="-122"/>
                          <a:cs typeface="Times New Roman" panose="02020603050405020304" charset="0"/>
                        </a:rPr>
                        <m:t>=</m:t>
                      </m:r>
                      <m:sSubSup>
                        <m:sSubSupPr>
                          <m:ctrlPr>
                            <a:rPr lang="zh-CN" altLang="zh-CN" sz="3600" i="1">
                              <a:effectLst/>
                              <a:latin typeface="Cambria Math" panose="02040503050406030204" charset="0"/>
                              <a:ea typeface="Cambria Math" panose="02040503050406030204" charset="0"/>
                              <a:cs typeface="Times New Roman" panose="02020603050405020304" charset="0"/>
                            </a:rPr>
                          </m:ctrlPr>
                        </m:sSubSupPr>
                        <m:e>
                          <m:r>
                            <m:rPr>
                              <m:sty m:val="p"/>
                            </m:rPr>
                            <a:rPr lang="en-US" altLang="zh-CN" sz="3600">
                              <a:effectLst/>
                              <a:latin typeface="Cambria Math" panose="02040503050406030204" charset="0"/>
                              <a:ea typeface="宋体" panose="02010600030101010101" pitchFamily="2" charset="-122"/>
                              <a:cs typeface="Times New Roman" panose="02020603050405020304" charset="0"/>
                            </a:rPr>
                            <m:t>Att</m:t>
                          </m:r>
                        </m:e>
                        <m:sub>
                          <m:r>
                            <a:rPr lang="en-US" altLang="zh-CN" sz="3600" i="1">
                              <a:effectLst/>
                              <a:latin typeface="Cambria Math" panose="02040503050406030204" charset="0"/>
                              <a:ea typeface="宋体" panose="02010600030101010101" pitchFamily="2" charset="-122"/>
                              <a:cs typeface="Times New Roman" panose="02020603050405020304" charset="0"/>
                            </a:rPr>
                            <m:t>𝑖</m:t>
                          </m:r>
                        </m:sub>
                        <m:sup>
                          <m:r>
                            <m:rPr>
                              <m:sty m:val="p"/>
                            </m:rPr>
                            <a:rPr lang="en-US" altLang="zh-CN" sz="3600">
                              <a:effectLst/>
                              <a:latin typeface="Cambria Math" panose="02040503050406030204" charset="0"/>
                              <a:ea typeface="宋体" panose="02010600030101010101" pitchFamily="2" charset="-122"/>
                              <a:cs typeface="Times New Roman" panose="02020603050405020304" charset="0"/>
                            </a:rPr>
                            <m:t>CM</m:t>
                          </m:r>
                        </m:sup>
                      </m:sSubSup>
                      <m:d>
                        <m:dPr>
                          <m:ctrlPr>
                            <a:rPr lang="zh-CN" altLang="zh-CN" sz="3600" i="1">
                              <a:effectLst/>
                              <a:latin typeface="Cambria Math" panose="02040503050406030204" charset="0"/>
                              <a:ea typeface="Cambria Math" panose="02040503050406030204" charset="0"/>
                              <a:cs typeface="Times New Roman" panose="02020603050405020304" charset="0"/>
                            </a:rPr>
                          </m:ctrlPr>
                        </m:dPr>
                        <m:e>
                          <m:sSubSup>
                            <m:sSubSupPr>
                              <m:ctrlPr>
                                <a:rPr lang="zh-CN" altLang="zh-CN" sz="3600" i="1">
                                  <a:effectLst/>
                                  <a:latin typeface="Cambria Math" panose="02040503050406030204" charset="0"/>
                                  <a:ea typeface="Cambria Math" panose="02040503050406030204" charset="0"/>
                                  <a:cs typeface="Times New Roman" panose="02020603050405020304" charset="0"/>
                                </a:rPr>
                              </m:ctrlPr>
                            </m:sSubSupPr>
                            <m:e>
                              <m:r>
                                <a:rPr lang="en-US" altLang="zh-CN" sz="3600" i="1">
                                  <a:effectLst/>
                                  <a:latin typeface="Cambria Math" panose="02040503050406030204" charset="0"/>
                                  <a:ea typeface="宋体" panose="02010600030101010101" pitchFamily="2" charset="-122"/>
                                  <a:cs typeface="Times New Roman" panose="02020603050405020304" charset="0"/>
                                </a:rPr>
                                <m:t>𝐻</m:t>
                              </m:r>
                            </m:e>
                            <m:sub>
                              <m:sSub>
                                <m:sSubPr>
                                  <m:ctrlPr>
                                    <a:rPr lang="zh-CN" altLang="zh-CN" sz="3600" i="1">
                                      <a:effectLst/>
                                      <a:latin typeface="Cambria Math" panose="02040503050406030204" charset="0"/>
                                      <a:ea typeface="Cambria Math" panose="02040503050406030204" charset="0"/>
                                      <a:cs typeface="Times New Roman" panose="02020603050405020304" charset="0"/>
                                    </a:rPr>
                                  </m:ctrlPr>
                                </m:sSubPr>
                                <m:e>
                                  <m:r>
                                    <a:rPr lang="en-US" altLang="zh-CN" sz="3600" i="1">
                                      <a:effectLst/>
                                      <a:latin typeface="Cambria Math" panose="02040503050406030204" charset="0"/>
                                      <a:ea typeface="宋体" panose="02010600030101010101" pitchFamily="2" charset="-122"/>
                                      <a:cs typeface="Times New Roman" panose="02020603050405020304" charset="0"/>
                                    </a:rPr>
                                    <m:t>𝑉</m:t>
                                  </m:r>
                                </m:e>
                                <m:sub>
                                  <m:r>
                                    <a:rPr lang="en-US" altLang="zh-CN" sz="3600" i="1">
                                      <a:effectLst/>
                                      <a:latin typeface="Cambria Math" panose="02040503050406030204" charset="0"/>
                                      <a:ea typeface="宋体" panose="02010600030101010101" pitchFamily="2" charset="-122"/>
                                      <a:cs typeface="Times New Roman" panose="02020603050405020304" charset="0"/>
                                    </a:rPr>
                                    <m:t>𝑖</m:t>
                                  </m:r>
                                </m:sub>
                              </m:sSub>
                            </m:sub>
                            <m:sup>
                              <m:r>
                                <a:rPr lang="en-US" altLang="zh-CN" sz="3600" i="1">
                                  <a:effectLst/>
                                  <a:latin typeface="Cambria Math" panose="02040503050406030204" charset="0"/>
                                  <a:ea typeface="宋体" panose="02010600030101010101" pitchFamily="2" charset="-122"/>
                                  <a:cs typeface="Times New Roman" panose="02020603050405020304" charset="0"/>
                                </a:rPr>
                                <m:t>′′′</m:t>
                              </m:r>
                            </m:sup>
                          </m:sSubSup>
                          <m:r>
                            <a:rPr lang="en-US" altLang="zh-CN" sz="3600">
                              <a:effectLst/>
                              <a:latin typeface="Cambria Math" panose="02040503050406030204" charset="0"/>
                              <a:ea typeface="宋体" panose="02010600030101010101" pitchFamily="2" charset="-122"/>
                              <a:cs typeface="Times New Roman" panose="02020603050405020304" charset="0"/>
                            </a:rPr>
                            <m:t>,</m:t>
                          </m:r>
                          <m:sSubSup>
                            <m:sSubSupPr>
                              <m:ctrlPr>
                                <a:rPr lang="zh-CN" altLang="zh-CN" sz="3600" i="1">
                                  <a:effectLst/>
                                  <a:latin typeface="Cambria Math" panose="02040503050406030204" charset="0"/>
                                  <a:ea typeface="Cambria Math" panose="02040503050406030204" charset="0"/>
                                  <a:cs typeface="Times New Roman" panose="02020603050405020304" charset="0"/>
                                </a:rPr>
                              </m:ctrlPr>
                            </m:sSubSupPr>
                            <m:e>
                              <m:r>
                                <a:rPr lang="en-US" altLang="zh-CN" sz="3600" i="1">
                                  <a:effectLst/>
                                  <a:latin typeface="Cambria Math" panose="02040503050406030204" charset="0"/>
                                  <a:ea typeface="宋体" panose="02010600030101010101" pitchFamily="2" charset="-122"/>
                                  <a:cs typeface="Times New Roman" panose="02020603050405020304" charset="0"/>
                                </a:rPr>
                                <m:t>𝐻</m:t>
                              </m:r>
                            </m:e>
                            <m:sub>
                              <m:r>
                                <a:rPr lang="en-US" altLang="zh-CN" sz="3600" i="1">
                                  <a:effectLst/>
                                  <a:latin typeface="Cambria Math" panose="02040503050406030204" charset="0"/>
                                  <a:ea typeface="宋体" panose="02010600030101010101" pitchFamily="2" charset="-122"/>
                                  <a:cs typeface="Times New Roman" panose="02020603050405020304" charset="0"/>
                                </a:rPr>
                                <m:t>𝑇</m:t>
                              </m:r>
                            </m:sub>
                            <m:sup>
                              <m:r>
                                <a:rPr lang="en-US" altLang="zh-CN" sz="3600" i="1">
                                  <a:effectLst/>
                                  <a:latin typeface="Cambria Math" panose="02040503050406030204" charset="0"/>
                                  <a:ea typeface="宋体" panose="02010600030101010101" pitchFamily="2" charset="-122"/>
                                  <a:cs typeface="Times New Roman" panose="02020603050405020304" charset="0"/>
                                </a:rPr>
                                <m:t>𝐴</m:t>
                              </m:r>
                            </m:sup>
                          </m:sSubSup>
                          <m:r>
                            <a:rPr lang="en-US" altLang="zh-CN" sz="3600">
                              <a:effectLst/>
                              <a:latin typeface="Cambria Math" panose="02040503050406030204" charset="0"/>
                              <a:ea typeface="宋体" panose="02010600030101010101" pitchFamily="2" charset="-122"/>
                              <a:cs typeface="Times New Roman" panose="02020603050405020304" charset="0"/>
                            </a:rPr>
                            <m:t>,</m:t>
                          </m:r>
                          <m:sSubSup>
                            <m:sSubSupPr>
                              <m:ctrlPr>
                                <a:rPr lang="zh-CN" altLang="zh-CN" sz="3600" i="1">
                                  <a:effectLst/>
                                  <a:latin typeface="Cambria Math" panose="02040503050406030204" charset="0"/>
                                  <a:ea typeface="Cambria Math" panose="02040503050406030204" charset="0"/>
                                  <a:cs typeface="Times New Roman" panose="02020603050405020304" charset="0"/>
                                </a:rPr>
                              </m:ctrlPr>
                            </m:sSubSupPr>
                            <m:e>
                              <m:r>
                                <a:rPr lang="en-US" altLang="zh-CN" sz="3600" i="1">
                                  <a:effectLst/>
                                  <a:latin typeface="Cambria Math" panose="02040503050406030204" charset="0"/>
                                  <a:ea typeface="宋体" panose="02010600030101010101" pitchFamily="2" charset="-122"/>
                                  <a:cs typeface="Times New Roman" panose="02020603050405020304" charset="0"/>
                                </a:rPr>
                                <m:t>𝐻</m:t>
                              </m:r>
                            </m:e>
                            <m:sub>
                              <m:r>
                                <a:rPr lang="en-US" altLang="zh-CN" sz="3600" i="1">
                                  <a:effectLst/>
                                  <a:latin typeface="Cambria Math" panose="02040503050406030204" charset="0"/>
                                  <a:ea typeface="宋体" panose="02010600030101010101" pitchFamily="2" charset="-122"/>
                                  <a:cs typeface="Times New Roman" panose="02020603050405020304" charset="0"/>
                                </a:rPr>
                                <m:t>𝑇</m:t>
                              </m:r>
                            </m:sub>
                            <m:sup>
                              <m:r>
                                <a:rPr lang="en-US" altLang="zh-CN" sz="3600" i="1">
                                  <a:effectLst/>
                                  <a:latin typeface="Cambria Math" panose="02040503050406030204" charset="0"/>
                                  <a:ea typeface="宋体" panose="02010600030101010101" pitchFamily="2" charset="-122"/>
                                  <a:cs typeface="Times New Roman" panose="02020603050405020304" charset="0"/>
                                </a:rPr>
                                <m:t>𝐴</m:t>
                              </m:r>
                            </m:sup>
                          </m:sSubSup>
                        </m:e>
                      </m:d>
                      <m:r>
                        <a:rPr lang="en-US" altLang="zh-CN" sz="3600">
                          <a:effectLst/>
                          <a:latin typeface="Cambria Math" panose="02040503050406030204" charset="0"/>
                          <a:ea typeface="宋体" panose="02010600030101010101" pitchFamily="2" charset="-122"/>
                          <a:cs typeface="Times New Roman" panose="02020603050405020304" charset="0"/>
                        </a:rPr>
                        <m:t>,</m:t>
                      </m:r>
                      <m:r>
                        <a:rPr lang="en-US" altLang="zh-CN" sz="3600" i="1">
                          <a:effectLst/>
                          <a:latin typeface="Cambria Math" panose="02040503050406030204" charset="0"/>
                          <a:ea typeface="宋体" panose="02010600030101010101" pitchFamily="2" charset="-122"/>
                          <a:cs typeface="Times New Roman" panose="02020603050405020304" charset="0"/>
                        </a:rPr>
                        <m:t>𝑖</m:t>
                      </m:r>
                      <m:r>
                        <a:rPr lang="en-US" altLang="zh-CN" sz="3600">
                          <a:effectLst/>
                          <a:latin typeface="Cambria Math" panose="02040503050406030204" charset="0"/>
                          <a:ea typeface="宋体" panose="02010600030101010101" pitchFamily="2" charset="-122"/>
                          <a:cs typeface="Times New Roman" panose="02020603050405020304" charset="0"/>
                        </a:rPr>
                        <m:t>∈{</m:t>
                      </m:r>
                      <m:r>
                        <a:rPr lang="en-US" altLang="zh-CN" sz="3600" i="1">
                          <a:effectLst/>
                          <a:latin typeface="Cambria Math" panose="02040503050406030204" charset="0"/>
                          <a:ea typeface="宋体" panose="02010600030101010101" pitchFamily="2" charset="-122"/>
                          <a:cs typeface="Times New Roman" panose="02020603050405020304" charset="0"/>
                        </a:rPr>
                        <m:t>1</m:t>
                      </m:r>
                      <m:r>
                        <a:rPr lang="en-US" altLang="zh-CN" sz="3600">
                          <a:effectLst/>
                          <a:latin typeface="Cambria Math" panose="02040503050406030204" charset="0"/>
                          <a:ea typeface="宋体" panose="02010600030101010101" pitchFamily="2" charset="-122"/>
                          <a:cs typeface="Times New Roman" panose="02020603050405020304" charset="0"/>
                        </a:rPr>
                        <m:t>,</m:t>
                      </m:r>
                      <m:r>
                        <a:rPr lang="en-US" altLang="zh-CN" sz="3600" i="1">
                          <a:effectLst/>
                          <a:latin typeface="Cambria Math" panose="02040503050406030204" charset="0"/>
                          <a:ea typeface="宋体" panose="02010600030101010101" pitchFamily="2" charset="-122"/>
                          <a:cs typeface="Times New Roman" panose="02020603050405020304" charset="0"/>
                        </a:rPr>
                        <m:t>2</m:t>
                      </m:r>
                      <m:r>
                        <a:rPr lang="en-US" altLang="zh-CN" sz="3600">
                          <a:effectLst/>
                          <a:latin typeface="Cambria Math" panose="02040503050406030204" charset="0"/>
                          <a:ea typeface="宋体" panose="02010600030101010101" pitchFamily="2" charset="-122"/>
                          <a:cs typeface="Times New Roman" panose="02020603050405020304" charset="0"/>
                        </a:rPr>
                        <m:t>,</m:t>
                      </m:r>
                      <m:r>
                        <a:rPr lang="en-US" altLang="zh-CN" sz="3600" i="1">
                          <a:effectLst/>
                          <a:latin typeface="Cambria Math" panose="02040503050406030204" charset="0"/>
                          <a:ea typeface="宋体" panose="02010600030101010101" pitchFamily="2" charset="-122"/>
                          <a:cs typeface="Times New Roman" panose="02020603050405020304" charset="0"/>
                        </a:rPr>
                        <m:t>3</m:t>
                      </m:r>
                      <m:r>
                        <a:rPr lang="en-US" altLang="zh-CN" sz="3600">
                          <a:effectLst/>
                          <a:latin typeface="Cambria Math" panose="02040503050406030204" charset="0"/>
                          <a:ea typeface="宋体" panose="02010600030101010101" pitchFamily="2" charset="-122"/>
                          <a:cs typeface="Times New Roman" panose="02020603050405020304" charset="0"/>
                        </a:rPr>
                        <m:t>}</m:t>
                      </m:r>
                    </m:oMath>
                  </m:oMathPara>
                </a14:m>
                <a:endParaRPr lang="en-US" altLang="zh-CN" sz="3600" b="1">
                  <a:solidFill>
                    <a:schemeClr val="accent1"/>
                  </a:solidFill>
                  <a:latin typeface="Times New Roman" panose="02020603050405020304" charset="0"/>
                  <a:cs typeface="Times New Roman" panose="02020603050405020304" charset="0"/>
                  <a:sym typeface="+mn-ea"/>
                </a:endParaRPr>
              </a:p>
              <a:p>
                <a:pPr indent="0" algn="just" fontAlgn="auto"/>
                <a:endParaRPr lang="en-US" altLang="zh-CN" sz="3600" b="1">
                  <a:solidFill>
                    <a:schemeClr val="accent1"/>
                  </a:solidFill>
                  <a:latin typeface="Times New Roman" panose="02020603050405020304" charset="0"/>
                  <a:cs typeface="Times New Roman" panose="02020603050405020304" charset="0"/>
                  <a:sym typeface="+mn-ea"/>
                </a:endParaRPr>
              </a:p>
              <a:p>
                <a:pPr indent="0" algn="just" fontAlgn="auto"/>
                <a:r>
                  <a:rPr lang="en-US" altLang="zh-CN" sz="3600">
                    <a:solidFill>
                      <a:schemeClr val="tx1"/>
                    </a:solidFill>
                    <a:latin typeface="Times New Roman" panose="02020603050405020304" charset="0"/>
                    <a:cs typeface="Times New Roman" panose="02020603050405020304" charset="0"/>
                    <a:sym typeface="+mn-ea"/>
                  </a:rPr>
                  <a:t>Finally, we use gating mechanism to concatenate two visual features </a:t>
                </a:r>
                <a14:m>
                  <m:oMath xmlns:m="http://schemas.openxmlformats.org/officeDocument/2006/math">
                    <m:sSubSup>
                      <m:sSubSupPr>
                        <m:ctrlPr>
                          <a:rPr lang="zh-CN" altLang="zh-CN" sz="3600" i="1" smtClean="0">
                            <a:effectLst/>
                            <a:latin typeface="Cambria Math" panose="02040503050406030204" charset="0"/>
                            <a:ea typeface="Cambria Math" panose="02040503050406030204" charset="0"/>
                            <a:cs typeface="Times New Roman" panose="02020603050405020304" charset="0"/>
                          </a:rPr>
                        </m:ctrlPr>
                      </m:sSubSupPr>
                      <m:e>
                        <m:r>
                          <a:rPr lang="en-US" altLang="zh-CN" sz="3600" i="1">
                            <a:effectLst/>
                            <a:latin typeface="Cambria Math" panose="02040503050406030204" charset="0"/>
                            <a:ea typeface="宋体" panose="02010600030101010101" pitchFamily="2" charset="-122"/>
                            <a:cs typeface="Times New Roman" panose="02020603050405020304" charset="0"/>
                          </a:rPr>
                          <m:t>𝐻</m:t>
                        </m:r>
                      </m:e>
                      <m:sub>
                        <m:sSub>
                          <m:sSubPr>
                            <m:ctrlPr>
                              <a:rPr lang="zh-CN" altLang="zh-CN" sz="3600" i="1">
                                <a:effectLst/>
                                <a:latin typeface="Cambria Math" panose="02040503050406030204" charset="0"/>
                                <a:ea typeface="Cambria Math" panose="02040503050406030204" charset="0"/>
                                <a:cs typeface="Times New Roman" panose="02020603050405020304" charset="0"/>
                              </a:rPr>
                            </m:ctrlPr>
                          </m:sSubPr>
                          <m:e>
                            <m:r>
                              <a:rPr lang="en-US" altLang="zh-CN" sz="3600" i="1">
                                <a:effectLst/>
                                <a:latin typeface="Cambria Math" panose="02040503050406030204" charset="0"/>
                                <a:ea typeface="宋体" panose="02010600030101010101" pitchFamily="2" charset="-122"/>
                                <a:cs typeface="Times New Roman" panose="02020603050405020304" charset="0"/>
                              </a:rPr>
                              <m:t>𝑉</m:t>
                            </m:r>
                          </m:e>
                          <m:sub>
                            <m:r>
                              <a:rPr lang="en-US" altLang="zh-CN" sz="3600" i="1">
                                <a:effectLst/>
                                <a:latin typeface="Cambria Math" panose="02040503050406030204" charset="0"/>
                                <a:ea typeface="宋体" panose="02010600030101010101" pitchFamily="2" charset="-122"/>
                                <a:cs typeface="Times New Roman" panose="02020603050405020304" charset="0"/>
                              </a:rPr>
                              <m:t>𝑖</m:t>
                            </m:r>
                          </m:sub>
                        </m:sSub>
                      </m:sub>
                      <m:sup>
                        <m:r>
                          <a:rPr lang="en-US" altLang="zh-CN" sz="3600" i="1">
                            <a:effectLst/>
                            <a:latin typeface="Cambria Math" panose="02040503050406030204" charset="0"/>
                            <a:ea typeface="宋体" panose="02010600030101010101" pitchFamily="2" charset="-122"/>
                            <a:cs typeface="Times New Roman" panose="02020603050405020304" charset="0"/>
                          </a:rPr>
                          <m:t>𝐴</m:t>
                        </m:r>
                      </m:sup>
                    </m:sSubSup>
                  </m:oMath>
                </a14:m>
                <a:r>
                  <a:rPr lang="en-US" altLang="zh-CN" sz="3600">
                    <a:solidFill>
                      <a:schemeClr val="tx1"/>
                    </a:solidFill>
                    <a:latin typeface="Times New Roman" panose="02020603050405020304" charset="0"/>
                    <a:cs typeface="Times New Roman" panose="02020603050405020304" charset="0"/>
                    <a:sym typeface="+mn-ea"/>
                  </a:rPr>
                  <a:t> and </a:t>
                </a:r>
                <a14:m>
                  <m:oMath xmlns:m="http://schemas.openxmlformats.org/officeDocument/2006/math">
                    <m:sSubSup>
                      <m:sSubSupPr>
                        <m:ctrlPr>
                          <a:rPr lang="zh-CN" altLang="en-US" sz="3600" i="1" smtClean="0">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zh-CN" altLang="en-US" sz="3600" i="0">
                            <a:latin typeface="Cambria Math" panose="02040503050406030204" charset="0"/>
                          </a:rPr>
                          <m:t>′′′</m:t>
                        </m:r>
                      </m:sup>
                    </m:sSubSup>
                  </m:oMath>
                </a14:m>
                <a:r>
                  <a:rPr lang="en-US" altLang="zh-CN" sz="3600">
                    <a:latin typeface="Cambria Math" panose="02040503050406030204" charset="0"/>
                  </a:rPr>
                  <a:t>.</a:t>
                </a:r>
                <a:endParaRPr lang="en-US" altLang="zh-CN" sz="3600">
                  <a:latin typeface="Cambria Math" panose="02040503050406030204" charset="0"/>
                </a:endParaRPr>
              </a:p>
              <a:p>
                <a:pPr indent="0" algn="just" fontAlgn="auto"/>
                <a:endParaRPr lang="en-US" altLang="zh-CN" sz="3600">
                  <a:solidFill>
                    <a:schemeClr val="tx1"/>
                  </a:solidFill>
                  <a:latin typeface="Times New Roman" panose="02020603050405020304" charset="0"/>
                  <a:cs typeface="Times New Roman" panose="02020603050405020304" charset="0"/>
                  <a:sym typeface="+mn-ea"/>
                </a:endParaRPr>
              </a:p>
              <a:p>
                <a:pPr indent="0" algn="just" fontAlgn="auto"/>
                <a:r>
                  <a:rPr lang="en-US" altLang="zh-CN" sz="3600" b="1">
                    <a:solidFill>
                      <a:schemeClr val="accent1"/>
                    </a:solidFill>
                    <a:latin typeface="Times New Roman" panose="02020603050405020304" charset="0"/>
                    <a:cs typeface="Times New Roman" panose="02020603050405020304" charset="0"/>
                    <a:sym typeface="+mn-ea"/>
                  </a:rPr>
                  <a:t>Multi-modal Sentiment Analyzer (MSA):</a:t>
                </a:r>
                <a:endParaRPr lang="en-US" altLang="zh-CN" sz="3600" b="1">
                  <a:solidFill>
                    <a:schemeClr val="accent1"/>
                  </a:solidFill>
                  <a:latin typeface="Times New Roman" panose="02020603050405020304" charset="0"/>
                  <a:cs typeface="Times New Roman" panose="02020603050405020304" charset="0"/>
                </a:endParaRPr>
              </a:p>
              <a:p>
                <a:pPr algn="just" fontAlgn="auto">
                  <a:buClrTx/>
                  <a:buSzTx/>
                  <a:buFontTx/>
                </a:pPr>
                <a:r>
                  <a:rPr lang="en-US" altLang="zh-CN" sz="3600">
                    <a:latin typeface="Times New Roman" panose="02020603050405020304" charset="0"/>
                    <a:cs typeface="Times New Roman" panose="02020603050405020304" charset="0"/>
                    <a:sym typeface="+mn-ea"/>
                  </a:rPr>
                  <a:t>We use the multimodal BART encoder-decoder to predict the aspects and their sentiment </a:t>
                </a:r>
                <a14:m>
                  <m:oMath xmlns:m="http://schemas.openxmlformats.org/officeDocument/2006/math">
                    <m:sSub>
                      <m:sSubPr>
                        <m:ctrlPr>
                          <a:rPr lang="zh-CN" altLang="en-US" sz="3600" i="1">
                            <a:solidFill>
                              <a:schemeClr val="tx1"/>
                            </a:solidFill>
                            <a:latin typeface="Cambria Math" panose="02040503050406030204" charset="0"/>
                          </a:rPr>
                        </m:ctrlPr>
                      </m:sSubPr>
                      <m:e>
                        <m:r>
                          <a:rPr lang="zh-CN" altLang="en-US" sz="3600" i="1">
                            <a:solidFill>
                              <a:schemeClr val="tx1"/>
                            </a:solidFill>
                            <a:latin typeface="Cambria Math" panose="02040503050406030204" charset="0"/>
                          </a:rPr>
                          <m:t>𝑦</m:t>
                        </m:r>
                      </m:e>
                      <m:sub>
                        <m:r>
                          <a:rPr lang="zh-CN" altLang="en-US" sz="3600" i="1">
                            <a:solidFill>
                              <a:schemeClr val="tx1"/>
                            </a:solidFill>
                            <a:latin typeface="Cambria Math" panose="02040503050406030204" charset="0"/>
                          </a:rPr>
                          <m:t>𝑡</m:t>
                        </m:r>
                      </m:sub>
                    </m:sSub>
                  </m:oMath>
                </a14:m>
                <a:r>
                  <a:rPr lang="en-US" altLang="zh-CN" sz="3600">
                    <a:latin typeface="Times New Roman" panose="02020603050405020304" charset="0"/>
                    <a:cs typeface="Times New Roman" panose="02020603050405020304" charset="0"/>
                    <a:sym typeface="+mn-ea"/>
                  </a:rPr>
                  <a:t>,</a:t>
                </a:r>
                <a:endParaRPr lang="en-US" altLang="zh-CN" sz="3600">
                  <a:latin typeface="Times New Roman" panose="02020603050405020304" charset="0"/>
                  <a:cs typeface="Times New Roman" panose="02020603050405020304" charset="0"/>
                </a:endParaRPr>
              </a:p>
              <a:p>
                <a:pPr algn="just" fontAlgn="auto">
                  <a:buClrTx/>
                  <a:buSzTx/>
                  <a:buFontTx/>
                </a:pPr>
                <a14:m>
                  <m:oMathPara xmlns:m="http://schemas.openxmlformats.org/officeDocument/2006/math">
                    <m:oMathParaPr>
                      <m:jc m:val="centerGroup"/>
                    </m:oMathParaPr>
                    <m:oMath xmlns:m="http://schemas.openxmlformats.org/officeDocument/2006/math">
                      <m:d>
                        <m:dPr>
                          <m:begChr m:val=""/>
                          <m:endChr m:val=""/>
                          <m:ctrlPr>
                            <a:rPr lang="zh-CN" altLang="en-US" sz="3600" i="1" smtClean="0">
                              <a:solidFill>
                                <a:schemeClr val="tx1"/>
                              </a:solidFill>
                              <a:latin typeface="Cambria Math" panose="02040503050406030204" charset="0"/>
                            </a:rPr>
                          </m:ctrlPr>
                        </m:dPr>
                        <m:e>
                          <m:d>
                            <m:dPr>
                              <m:begChr m:val="{"/>
                              <m:endChr m:val=""/>
                              <m:ctrlPr>
                                <a:rPr lang="zh-CN" altLang="en-US" sz="3600" i="1">
                                  <a:solidFill>
                                    <a:schemeClr val="tx1"/>
                                  </a:solidFill>
                                  <a:latin typeface="Cambria Math" panose="02040503050406030204" charset="0"/>
                                </a:rPr>
                              </m:ctrlPr>
                            </m:dPr>
                            <m:e>
                              <m:m>
                                <m:mPr>
                                  <m:mcs>
                                    <m:mc>
                                      <m:mcPr>
                                        <m:count m:val="1"/>
                                        <m:mcJc m:val="center"/>
                                      </m:mcPr>
                                    </m:mc>
                                  </m:mcs>
                                  <m:plcHide m:val="on"/>
                                  <m:ctrlPr>
                                    <a:rPr lang="zh-CN" altLang="en-US" sz="3600" i="1">
                                      <a:solidFill>
                                        <a:schemeClr val="tx1"/>
                                      </a:solidFill>
                                      <a:latin typeface="Cambria Math" panose="02040503050406030204" charset="0"/>
                                    </a:rPr>
                                  </m:ctrlPr>
                                </m:mPr>
                                <m:mr>
                                  <m:e>
                                    <m:sSup>
                                      <m:sSupPr>
                                        <m:ctrlPr>
                                          <a:rPr lang="zh-CN" altLang="en-US" sz="3600" i="1">
                                            <a:solidFill>
                                              <a:schemeClr val="tx1"/>
                                            </a:solidFill>
                                            <a:latin typeface="Cambria Math" panose="02040503050406030204" charset="0"/>
                                          </a:rPr>
                                        </m:ctrlPr>
                                      </m:sSupPr>
                                      <m:e>
                                        <m:acc>
                                          <m:accPr>
                                            <m:ctrlPr>
                                              <a:rPr lang="zh-CN" altLang="en-US" sz="3600" i="1">
                                                <a:solidFill>
                                                  <a:schemeClr val="tx1"/>
                                                </a:solidFill>
                                                <a:latin typeface="Cambria Math" panose="02040503050406030204" charset="0"/>
                                              </a:rPr>
                                            </m:ctrlPr>
                                          </m:accPr>
                                          <m:e>
                                            <m:r>
                                              <a:rPr lang="zh-CN" altLang="en-US" sz="3600" i="1">
                                                <a:solidFill>
                                                  <a:schemeClr val="tx1"/>
                                                </a:solidFill>
                                                <a:latin typeface="Cambria Math" panose="02040503050406030204" charset="0"/>
                                              </a:rPr>
                                              <m:t>𝐻</m:t>
                                            </m:r>
                                          </m:e>
                                        </m:acc>
                                      </m:e>
                                      <m:sup>
                                        <m:r>
                                          <a:rPr lang="zh-CN" altLang="en-US" sz="3600" i="0">
                                            <a:solidFill>
                                              <a:schemeClr val="tx1"/>
                                            </a:solidFill>
                                            <a:latin typeface="Cambria Math" panose="02040503050406030204" charset="0"/>
                                          </a:rPr>
                                          <m:t>′′′</m:t>
                                        </m:r>
                                      </m:sup>
                                    </m:sSup>
                                    <m:r>
                                      <a:rPr lang="zh-CN" altLang="en-US" sz="3600" i="0">
                                        <a:solidFill>
                                          <a:schemeClr val="tx1"/>
                                        </a:solidFill>
                                        <a:latin typeface="Cambria Math" panose="02040503050406030204" charset="0"/>
                                      </a:rPr>
                                      <m:t>=</m:t>
                                    </m:r>
                                    <m:r>
                                      <m:rPr>
                                        <m:sty m:val="p"/>
                                      </m:rPr>
                                      <a:rPr lang="zh-CN" altLang="en-US" sz="3600" i="0">
                                        <a:solidFill>
                                          <a:schemeClr val="tx1"/>
                                        </a:solidFill>
                                        <a:latin typeface="Cambria Math" panose="02040503050406030204" charset="0"/>
                                      </a:rPr>
                                      <m:t>Encoder</m:t>
                                    </m:r>
                                    <m:d>
                                      <m:dPr>
                                        <m:ctrlPr>
                                          <a:rPr lang="zh-CN" altLang="en-US" sz="3600" i="1">
                                            <a:solidFill>
                                              <a:schemeClr val="tx1"/>
                                            </a:solidFill>
                                            <a:latin typeface="Cambria Math" panose="02040503050406030204" charset="0"/>
                                          </a:rPr>
                                        </m:ctrlPr>
                                      </m:dPr>
                                      <m:e>
                                        <m:sSup>
                                          <m:sSupPr>
                                            <m:ctrlPr>
                                              <a:rPr lang="zh-CN" altLang="en-US" sz="3600" i="1">
                                                <a:solidFill>
                                                  <a:schemeClr val="tx1"/>
                                                </a:solidFill>
                                                <a:latin typeface="Cambria Math" panose="02040503050406030204" charset="0"/>
                                              </a:rPr>
                                            </m:ctrlPr>
                                          </m:sSupPr>
                                          <m:e>
                                            <m:acc>
                                              <m:accPr>
                                                <m:ctrlPr>
                                                  <a:rPr lang="zh-CN" altLang="en-US" sz="3600" i="1">
                                                    <a:solidFill>
                                                      <a:schemeClr val="tx1"/>
                                                    </a:solidFill>
                                                    <a:latin typeface="Cambria Math" panose="02040503050406030204" charset="0"/>
                                                  </a:rPr>
                                                </m:ctrlPr>
                                              </m:accPr>
                                              <m:e>
                                                <m:r>
                                                  <a:rPr lang="zh-CN" altLang="en-US" sz="3600" i="1">
                                                    <a:solidFill>
                                                      <a:schemeClr val="tx1"/>
                                                    </a:solidFill>
                                                    <a:latin typeface="Cambria Math" panose="02040503050406030204" charset="0"/>
                                                  </a:rPr>
                                                  <m:t>𝐻</m:t>
                                                </m:r>
                                              </m:e>
                                            </m:acc>
                                          </m:e>
                                          <m:sup>
                                            <m:r>
                                              <a:rPr lang="zh-CN" altLang="en-US" sz="3600" i="0">
                                                <a:solidFill>
                                                  <a:schemeClr val="tx1"/>
                                                </a:solidFill>
                                                <a:latin typeface="Cambria Math" panose="02040503050406030204" charset="0"/>
                                              </a:rPr>
                                              <m:t>′′</m:t>
                                            </m:r>
                                          </m:sup>
                                        </m:sSup>
                                        <m:r>
                                          <a:rPr lang="zh-CN" altLang="en-US" sz="3600" i="0">
                                            <a:solidFill>
                                              <a:schemeClr val="tx1"/>
                                            </a:solidFill>
                                            <a:latin typeface="Cambria Math" panose="02040503050406030204" charset="0"/>
                                          </a:rPr>
                                          <m:t>⊕</m:t>
                                        </m:r>
                                        <m:r>
                                          <a:rPr lang="zh-CN" altLang="en-US" sz="3600" i="1">
                                            <a:solidFill>
                                              <a:schemeClr val="tx1"/>
                                            </a:solidFill>
                                            <a:latin typeface="Cambria Math" panose="02040503050406030204" charset="0"/>
                                          </a:rPr>
                                          <m:t>𝐸</m:t>
                                        </m:r>
                                      </m:e>
                                    </m:d>
                                  </m:e>
                                </m:mr>
                                <m:mr>
                                  <m:e>
                                    <m:sSub>
                                      <m:sSubPr>
                                        <m:ctrlPr>
                                          <a:rPr lang="zh-CN" altLang="en-US" sz="3600" i="1">
                                            <a:solidFill>
                                              <a:schemeClr val="tx1"/>
                                            </a:solidFill>
                                            <a:latin typeface="Cambria Math" panose="02040503050406030204" charset="0"/>
                                          </a:rPr>
                                        </m:ctrlPr>
                                      </m:sSubPr>
                                      <m:e>
                                        <m:r>
                                          <a:rPr lang="zh-CN" altLang="en-US" sz="3600" i="1">
                                            <a:solidFill>
                                              <a:schemeClr val="tx1"/>
                                            </a:solidFill>
                                            <a:latin typeface="Cambria Math" panose="02040503050406030204" charset="0"/>
                                          </a:rPr>
                                          <m:t>ℎ</m:t>
                                        </m:r>
                                      </m:e>
                                      <m:sub>
                                        <m:r>
                                          <a:rPr lang="zh-CN" altLang="en-US" sz="3600" i="1">
                                            <a:solidFill>
                                              <a:schemeClr val="tx1"/>
                                            </a:solidFill>
                                            <a:latin typeface="Cambria Math" panose="02040503050406030204" charset="0"/>
                                          </a:rPr>
                                          <m:t>𝑡</m:t>
                                        </m:r>
                                      </m:sub>
                                    </m:sSub>
                                    <m:r>
                                      <a:rPr lang="zh-CN" altLang="en-US" sz="3600" i="0">
                                        <a:solidFill>
                                          <a:schemeClr val="tx1"/>
                                        </a:solidFill>
                                        <a:latin typeface="Cambria Math" panose="02040503050406030204" charset="0"/>
                                      </a:rPr>
                                      <m:t>=</m:t>
                                    </m:r>
                                    <m:r>
                                      <m:rPr>
                                        <m:sty m:val="p"/>
                                      </m:rPr>
                                      <a:rPr lang="zh-CN" altLang="en-US" sz="3600" i="0">
                                        <a:solidFill>
                                          <a:schemeClr val="tx1"/>
                                        </a:solidFill>
                                        <a:latin typeface="Cambria Math" panose="02040503050406030204" charset="0"/>
                                      </a:rPr>
                                      <m:t>Decoder</m:t>
                                    </m:r>
                                    <m:d>
                                      <m:dPr>
                                        <m:ctrlPr>
                                          <a:rPr lang="zh-CN" altLang="en-US" sz="3600" i="1">
                                            <a:solidFill>
                                              <a:schemeClr val="tx1"/>
                                            </a:solidFill>
                                            <a:latin typeface="Cambria Math" panose="02040503050406030204" charset="0"/>
                                          </a:rPr>
                                        </m:ctrlPr>
                                      </m:dPr>
                                      <m:e>
                                        <m:sSup>
                                          <m:sSupPr>
                                            <m:ctrlPr>
                                              <a:rPr lang="zh-CN" altLang="en-US" sz="3600" i="1">
                                                <a:solidFill>
                                                  <a:schemeClr val="tx1"/>
                                                </a:solidFill>
                                                <a:latin typeface="Cambria Math" panose="02040503050406030204" charset="0"/>
                                              </a:rPr>
                                            </m:ctrlPr>
                                          </m:sSupPr>
                                          <m:e>
                                            <m:acc>
                                              <m:accPr>
                                                <m:ctrlPr>
                                                  <a:rPr lang="zh-CN" altLang="en-US" sz="3600" i="1">
                                                    <a:solidFill>
                                                      <a:schemeClr val="tx1"/>
                                                    </a:solidFill>
                                                    <a:latin typeface="Cambria Math" panose="02040503050406030204" charset="0"/>
                                                  </a:rPr>
                                                </m:ctrlPr>
                                              </m:accPr>
                                              <m:e>
                                                <m:r>
                                                  <a:rPr lang="zh-CN" altLang="en-US" sz="3600" i="1">
                                                    <a:solidFill>
                                                      <a:schemeClr val="tx1"/>
                                                    </a:solidFill>
                                                    <a:latin typeface="Cambria Math" panose="02040503050406030204" charset="0"/>
                                                  </a:rPr>
                                                  <m:t>𝐻</m:t>
                                                </m:r>
                                              </m:e>
                                            </m:acc>
                                          </m:e>
                                          <m:sup>
                                            <m:r>
                                              <a:rPr lang="zh-CN" altLang="en-US" sz="3600" i="0">
                                                <a:solidFill>
                                                  <a:schemeClr val="tx1"/>
                                                </a:solidFill>
                                                <a:latin typeface="Cambria Math" panose="02040503050406030204" charset="0"/>
                                              </a:rPr>
                                              <m:t>′′′</m:t>
                                            </m:r>
                                          </m:sup>
                                        </m:sSup>
                                        <m:r>
                                          <a:rPr lang="zh-CN" altLang="en-US" sz="3600" i="0">
                                            <a:solidFill>
                                              <a:schemeClr val="tx1"/>
                                            </a:solidFill>
                                            <a:latin typeface="Cambria Math" panose="02040503050406030204" charset="0"/>
                                          </a:rPr>
                                          <m:t>;</m:t>
                                        </m:r>
                                        <m:sSub>
                                          <m:sSubPr>
                                            <m:ctrlPr>
                                              <a:rPr lang="zh-CN" altLang="en-US" sz="3600" i="1">
                                                <a:solidFill>
                                                  <a:schemeClr val="tx1"/>
                                                </a:solidFill>
                                                <a:latin typeface="Cambria Math" panose="02040503050406030204" charset="0"/>
                                              </a:rPr>
                                            </m:ctrlPr>
                                          </m:sSubPr>
                                          <m:e>
                                            <m:r>
                                              <a:rPr lang="zh-CN" altLang="en-US" sz="3600" i="1">
                                                <a:solidFill>
                                                  <a:schemeClr val="tx1"/>
                                                </a:solidFill>
                                                <a:latin typeface="Cambria Math" panose="02040503050406030204" charset="0"/>
                                              </a:rPr>
                                              <m:t>𝑌</m:t>
                                            </m:r>
                                          </m:e>
                                          <m:sub>
                                            <m:r>
                                              <a:rPr lang="zh-CN" altLang="en-US" sz="3600" i="0">
                                                <a:solidFill>
                                                  <a:schemeClr val="tx1"/>
                                                </a:solidFill>
                                                <a:latin typeface="Cambria Math" panose="02040503050406030204" charset="0"/>
                                              </a:rPr>
                                              <m:t>&lt;</m:t>
                                            </m:r>
                                            <m:r>
                                              <a:rPr lang="zh-CN" altLang="en-US" sz="3600" i="1">
                                                <a:solidFill>
                                                  <a:schemeClr val="tx1"/>
                                                </a:solidFill>
                                                <a:latin typeface="Cambria Math" panose="02040503050406030204" charset="0"/>
                                              </a:rPr>
                                              <m:t>𝑡</m:t>
                                            </m:r>
                                          </m:sub>
                                        </m:sSub>
                                      </m:e>
                                    </m:d>
                                  </m:e>
                                </m:mr>
                                <m:mr>
                                  <m:e>
                                    <m:sSub>
                                      <m:sSubPr>
                                        <m:ctrlPr>
                                          <a:rPr lang="zh-CN" altLang="en-US" sz="3600" i="1">
                                            <a:solidFill>
                                              <a:schemeClr val="tx1"/>
                                            </a:solidFill>
                                            <a:latin typeface="Cambria Math" panose="02040503050406030204" charset="0"/>
                                          </a:rPr>
                                        </m:ctrlPr>
                                      </m:sSubPr>
                                      <m:e>
                                        <m:r>
                                          <a:rPr lang="zh-CN" altLang="en-US" sz="3600" i="1">
                                            <a:solidFill>
                                              <a:schemeClr val="tx1"/>
                                            </a:solidFill>
                                            <a:latin typeface="Cambria Math" panose="02040503050406030204" charset="0"/>
                                          </a:rPr>
                                          <m:t>𝑦</m:t>
                                        </m:r>
                                      </m:e>
                                      <m:sub>
                                        <m:r>
                                          <a:rPr lang="zh-CN" altLang="en-US" sz="3600" i="1">
                                            <a:solidFill>
                                              <a:schemeClr val="tx1"/>
                                            </a:solidFill>
                                            <a:latin typeface="Cambria Math" panose="02040503050406030204" charset="0"/>
                                          </a:rPr>
                                          <m:t>𝑡</m:t>
                                        </m:r>
                                      </m:sub>
                                    </m:sSub>
                                    <m:r>
                                      <a:rPr lang="zh-CN" altLang="en-US" sz="3600" i="0">
                                        <a:solidFill>
                                          <a:schemeClr val="tx1"/>
                                        </a:solidFill>
                                        <a:latin typeface="Cambria Math" panose="02040503050406030204" charset="0"/>
                                      </a:rPr>
                                      <m:t>=</m:t>
                                    </m:r>
                                    <m:r>
                                      <m:rPr>
                                        <m:sty m:val="p"/>
                                      </m:rPr>
                                      <a:rPr lang="zh-CN" altLang="en-US" sz="3600" i="0">
                                        <a:solidFill>
                                          <a:schemeClr val="tx1"/>
                                        </a:solidFill>
                                        <a:latin typeface="Cambria Math" panose="02040503050406030204" charset="0"/>
                                      </a:rPr>
                                      <m:t>Softmax</m:t>
                                    </m:r>
                                    <m:d>
                                      <m:dPr>
                                        <m:ctrlPr>
                                          <a:rPr lang="zh-CN" altLang="en-US" sz="3600" i="1">
                                            <a:solidFill>
                                              <a:schemeClr val="tx1"/>
                                            </a:solidFill>
                                            <a:latin typeface="Cambria Math" panose="02040503050406030204" charset="0"/>
                                          </a:rPr>
                                        </m:ctrlPr>
                                      </m:dPr>
                                      <m:e>
                                        <m:sSub>
                                          <m:sSubPr>
                                            <m:ctrlPr>
                                              <a:rPr lang="zh-CN" altLang="en-US" sz="3600" i="1">
                                                <a:solidFill>
                                                  <a:schemeClr val="tx1"/>
                                                </a:solidFill>
                                                <a:latin typeface="Cambria Math" panose="02040503050406030204" charset="0"/>
                                              </a:rPr>
                                            </m:ctrlPr>
                                          </m:sSubPr>
                                          <m:e>
                                            <m:r>
                                              <a:rPr lang="zh-CN" altLang="en-US" sz="3600" i="1">
                                                <a:solidFill>
                                                  <a:schemeClr val="tx1"/>
                                                </a:solidFill>
                                                <a:latin typeface="Cambria Math" panose="02040503050406030204" charset="0"/>
                                              </a:rPr>
                                              <m:t>𝑊</m:t>
                                            </m:r>
                                          </m:e>
                                          <m:sub>
                                            <m:r>
                                              <a:rPr lang="zh-CN" altLang="en-US" sz="3600" i="1">
                                                <a:solidFill>
                                                  <a:schemeClr val="tx1"/>
                                                </a:solidFill>
                                                <a:latin typeface="Cambria Math" panose="02040503050406030204" charset="0"/>
                                              </a:rPr>
                                              <m:t>𝑡</m:t>
                                            </m:r>
                                          </m:sub>
                                        </m:sSub>
                                        <m:sSub>
                                          <m:sSubPr>
                                            <m:ctrlPr>
                                              <a:rPr lang="zh-CN" altLang="en-US" sz="3600" i="1">
                                                <a:solidFill>
                                                  <a:schemeClr val="tx1"/>
                                                </a:solidFill>
                                                <a:latin typeface="Cambria Math" panose="02040503050406030204" charset="0"/>
                                              </a:rPr>
                                            </m:ctrlPr>
                                          </m:sSubPr>
                                          <m:e>
                                            <m:r>
                                              <a:rPr lang="zh-CN" altLang="en-US" sz="3600" i="1">
                                                <a:solidFill>
                                                  <a:schemeClr val="tx1"/>
                                                </a:solidFill>
                                                <a:latin typeface="Cambria Math" panose="02040503050406030204" charset="0"/>
                                              </a:rPr>
                                              <m:t>ℎ</m:t>
                                            </m:r>
                                          </m:e>
                                          <m:sub>
                                            <m:r>
                                              <a:rPr lang="zh-CN" altLang="en-US" sz="3600" i="1">
                                                <a:solidFill>
                                                  <a:schemeClr val="tx1"/>
                                                </a:solidFill>
                                                <a:latin typeface="Cambria Math" panose="02040503050406030204" charset="0"/>
                                              </a:rPr>
                                              <m:t>𝑡</m:t>
                                            </m:r>
                                          </m:sub>
                                        </m:sSub>
                                        <m:r>
                                          <a:rPr lang="zh-CN" altLang="en-US" sz="3600" i="0">
                                            <a:solidFill>
                                              <a:schemeClr val="tx1"/>
                                            </a:solidFill>
                                            <a:latin typeface="Cambria Math" panose="02040503050406030204" charset="0"/>
                                          </a:rPr>
                                          <m:t>+</m:t>
                                        </m:r>
                                        <m:sSub>
                                          <m:sSubPr>
                                            <m:ctrlPr>
                                              <a:rPr lang="zh-CN" altLang="en-US" sz="3600" i="1">
                                                <a:solidFill>
                                                  <a:schemeClr val="tx1"/>
                                                </a:solidFill>
                                                <a:latin typeface="Cambria Math" panose="02040503050406030204" charset="0"/>
                                              </a:rPr>
                                            </m:ctrlPr>
                                          </m:sSubPr>
                                          <m:e>
                                            <m:r>
                                              <a:rPr lang="zh-CN" altLang="en-US" sz="3600" i="1">
                                                <a:solidFill>
                                                  <a:schemeClr val="tx1"/>
                                                </a:solidFill>
                                                <a:latin typeface="Cambria Math" panose="02040503050406030204" charset="0"/>
                                              </a:rPr>
                                              <m:t>𝑏</m:t>
                                            </m:r>
                                          </m:e>
                                          <m:sub>
                                            <m:r>
                                              <a:rPr lang="zh-CN" altLang="en-US" sz="3600" i="1">
                                                <a:solidFill>
                                                  <a:schemeClr val="tx1"/>
                                                </a:solidFill>
                                                <a:latin typeface="Cambria Math" panose="02040503050406030204" charset="0"/>
                                              </a:rPr>
                                              <m:t>𝑡</m:t>
                                            </m:r>
                                          </m:sub>
                                        </m:sSub>
                                      </m:e>
                                    </m:d>
                                  </m:e>
                                </m:mr>
                              </m:m>
                            </m:e>
                          </m:d>
                        </m:e>
                      </m:d>
                    </m:oMath>
                  </m:oMathPara>
                </a14:m>
                <a:endParaRPr lang="zh-CN" altLang="en-US" sz="3600" i="1">
                  <a:solidFill>
                    <a:schemeClr val="tx1"/>
                  </a:solidFill>
                  <a:latin typeface="Cambria Math" panose="02040503050406030204" charset="0"/>
                </a:endParaRPr>
              </a:p>
            </p:txBody>
          </p:sp>
        </mc:Choice>
        <mc:Fallback>
          <p:sp>
            <p:nvSpPr>
              <p:cNvPr id="12" name="文本框 11"/>
              <p:cNvSpPr txBox="1">
                <a:spLocks noRot="1" noChangeAspect="1" noMove="1" noResize="1" noEditPoints="1" noAdjustHandles="1" noChangeArrowheads="1" noChangeShapeType="1" noTextEdit="1"/>
              </p:cNvSpPr>
              <p:nvPr/>
            </p:nvSpPr>
            <p:spPr>
              <a:xfrm>
                <a:off x="20149185" y="24514810"/>
                <a:ext cx="9683115" cy="9101455"/>
              </a:xfrm>
              <a:prstGeom prst="rect">
                <a:avLst/>
              </a:prstGeom>
              <a:blipFill rotWithShape="1">
                <a:blip r:embed="rId11"/>
                <a:stretch>
                  <a:fillRect b="-1144"/>
                </a:stretch>
              </a:blipFill>
            </p:spPr>
            <p:txBody>
              <a:bodyPr/>
              <a:lstStyle/>
              <a:p>
                <a:r>
                  <a:rPr lang="zh-CN" altLang="en-US">
                    <a:noFill/>
                  </a:rPr>
                  <a:t> </a:t>
                </a:r>
              </a:p>
            </p:txBody>
          </p:sp>
        </mc:Fallback>
      </mc:AlternateContent>
      <p:graphicFrame>
        <p:nvGraphicFramePr>
          <p:cNvPr id="26" name="对象 25"/>
          <p:cNvGraphicFramePr/>
          <p:nvPr/>
        </p:nvGraphicFramePr>
        <p:xfrm>
          <a:off x="19568478" y="35397440"/>
          <a:ext cx="10145395" cy="7108190"/>
        </p:xfrm>
        <a:graphic>
          <a:graphicData uri="http://schemas.openxmlformats.org/presentationml/2006/ole">
            <mc:AlternateContent xmlns:mc="http://schemas.openxmlformats.org/markup-compatibility/2006">
              <mc:Choice xmlns:v="urn:schemas-microsoft-com:vml" Requires="v">
                <p:oleObj spid="_x0000_s27" name="" r:id="rId12" imgW="7490460" imgH="5651500" progId="Visio.Drawing.15">
                  <p:embed/>
                </p:oleObj>
              </mc:Choice>
              <mc:Fallback>
                <p:oleObj name="" r:id="rId12" imgW="7490460" imgH="5651500" progId="Visio.Drawing.15">
                  <p:embed/>
                  <p:pic>
                    <p:nvPicPr>
                      <p:cNvPr id="0" name="图片 26"/>
                      <p:cNvPicPr/>
                      <p:nvPr/>
                    </p:nvPicPr>
                    <p:blipFill>
                      <a:blip r:embed="rId13"/>
                      <a:stretch>
                        <a:fillRect/>
                      </a:stretch>
                    </p:blipFill>
                    <p:spPr>
                      <a:xfrm>
                        <a:off x="19568478" y="35397440"/>
                        <a:ext cx="10145395" cy="7108190"/>
                      </a:xfrm>
                      <a:prstGeom prst="rect">
                        <a:avLst/>
                      </a:prstGeom>
                    </p:spPr>
                  </p:pic>
                </p:oleObj>
              </mc:Fallback>
            </mc:AlternateContent>
          </a:graphicData>
        </a:graphic>
      </p:graphicFrame>
      <p:sp>
        <p:nvSpPr>
          <p:cNvPr id="35" name="文本框 34"/>
          <p:cNvSpPr txBox="1"/>
          <p:nvPr/>
        </p:nvSpPr>
        <p:spPr>
          <a:xfrm>
            <a:off x="707390" y="34807525"/>
            <a:ext cx="6193155" cy="645160"/>
          </a:xfrm>
          <a:prstGeom prst="rect">
            <a:avLst/>
          </a:prstGeom>
          <a:noFill/>
        </p:spPr>
        <p:txBody>
          <a:bodyPr wrap="square" rtlCol="0" anchor="t">
            <a:spAutoFit/>
          </a:bodyPr>
          <a:p>
            <a:pPr indent="0" algn="just" fontAlgn="auto"/>
            <a:r>
              <a:rPr lang="en-US" altLang="zh-CN" sz="3600" b="1">
                <a:solidFill>
                  <a:schemeClr val="accent1"/>
                </a:solidFill>
                <a:latin typeface="Times New Roman" panose="02020603050405020304" charset="0"/>
                <a:cs typeface="Times New Roman" panose="02020603050405020304" charset="0"/>
                <a:sym typeface="+mn-ea"/>
              </a:rPr>
              <a:t>Comparison on JMASA task:</a:t>
            </a:r>
            <a:endParaRPr lang="en-US" altLang="zh-CN" sz="3600" b="1">
              <a:solidFill>
                <a:schemeClr val="accent1"/>
              </a:solidFill>
              <a:latin typeface="Times New Roman" panose="02020603050405020304" charset="0"/>
              <a:cs typeface="Times New Roman" panose="02020603050405020304" charset="0"/>
              <a:sym typeface="+mn-ea"/>
            </a:endParaRPr>
          </a:p>
        </p:txBody>
      </p:sp>
      <p:sp>
        <p:nvSpPr>
          <p:cNvPr id="36" name="文本框 35"/>
          <p:cNvSpPr txBox="1"/>
          <p:nvPr/>
        </p:nvSpPr>
        <p:spPr>
          <a:xfrm>
            <a:off x="19640550" y="34761170"/>
            <a:ext cx="2642235" cy="645160"/>
          </a:xfrm>
          <a:prstGeom prst="rect">
            <a:avLst/>
          </a:prstGeom>
          <a:noFill/>
        </p:spPr>
        <p:txBody>
          <a:bodyPr wrap="square" rtlCol="0" anchor="t">
            <a:spAutoFit/>
          </a:bodyPr>
          <a:p>
            <a:pPr indent="0" algn="just" fontAlgn="auto"/>
            <a:r>
              <a:rPr lang="en-US" altLang="zh-CN" sz="3600" b="1">
                <a:solidFill>
                  <a:schemeClr val="accent1"/>
                </a:solidFill>
                <a:latin typeface="Times New Roman" panose="02020603050405020304" charset="0"/>
                <a:cs typeface="Times New Roman" panose="02020603050405020304" charset="0"/>
                <a:sym typeface="+mn-ea"/>
              </a:rPr>
              <a:t>Case study:</a:t>
            </a:r>
            <a:endParaRPr lang="en-US" altLang="zh-CN" sz="3600" b="1">
              <a:solidFill>
                <a:schemeClr val="accent1"/>
              </a:solidFill>
              <a:latin typeface="Times New Roman" panose="02020603050405020304" charset="0"/>
              <a:cs typeface="Times New Roman" panose="02020603050405020304" charset="0"/>
              <a:sym typeface="+mn-ea"/>
            </a:endParaRPr>
          </a:p>
        </p:txBody>
      </p:sp>
      <p:graphicFrame>
        <p:nvGraphicFramePr>
          <p:cNvPr id="37" name="对象 36"/>
          <p:cNvGraphicFramePr/>
          <p:nvPr/>
        </p:nvGraphicFramePr>
        <p:xfrm>
          <a:off x="332105" y="35367595"/>
          <a:ext cx="10810875" cy="7198360"/>
        </p:xfrm>
        <a:graphic>
          <a:graphicData uri="http://schemas.openxmlformats.org/presentationml/2006/ole">
            <mc:AlternateContent xmlns:mc="http://schemas.openxmlformats.org/markup-compatibility/2006">
              <mc:Choice xmlns:v="urn:schemas-microsoft-com:vml" Requires="v">
                <p:oleObj spid="_x0000_s38" name="" r:id="rId14" imgW="3612515" imgH="2388870" progId="Visio.Drawing.15">
                  <p:embed/>
                </p:oleObj>
              </mc:Choice>
              <mc:Fallback>
                <p:oleObj name="" r:id="rId14" imgW="3612515" imgH="2388870" progId="Visio.Drawing.15">
                  <p:embed/>
                  <p:pic>
                    <p:nvPicPr>
                      <p:cNvPr id="0" name="图片 37"/>
                      <p:cNvPicPr/>
                      <p:nvPr/>
                    </p:nvPicPr>
                    <p:blipFill>
                      <a:blip r:embed="rId15"/>
                      <a:stretch>
                        <a:fillRect/>
                      </a:stretch>
                    </p:blipFill>
                    <p:spPr>
                      <a:xfrm>
                        <a:off x="332105" y="35367595"/>
                        <a:ext cx="10810875" cy="7198360"/>
                      </a:xfrm>
                      <a:prstGeom prst="rect">
                        <a:avLst/>
                      </a:prstGeom>
                    </p:spPr>
                  </p:pic>
                </p:oleObj>
              </mc:Fallback>
            </mc:AlternateContent>
          </a:graphicData>
        </a:graphic>
      </p:graphicFrame>
      <p:graphicFrame>
        <p:nvGraphicFramePr>
          <p:cNvPr id="39" name="对象 38"/>
          <p:cNvGraphicFramePr/>
          <p:nvPr/>
        </p:nvGraphicFramePr>
        <p:xfrm>
          <a:off x="10772775" y="38447345"/>
          <a:ext cx="8531860" cy="4077335"/>
        </p:xfrm>
        <a:graphic>
          <a:graphicData uri="http://schemas.openxmlformats.org/presentationml/2006/ole">
            <mc:AlternateContent xmlns:mc="http://schemas.openxmlformats.org/markup-compatibility/2006">
              <mc:Choice xmlns:v="urn:schemas-microsoft-com:vml" Requires="v">
                <p:oleObj spid="_x0000_s40" name="" r:id="rId16" imgW="3168015" imgH="1494155" progId="Visio.Drawing.15">
                  <p:embed/>
                </p:oleObj>
              </mc:Choice>
              <mc:Fallback>
                <p:oleObj name="" r:id="rId16" imgW="3168015" imgH="1494155" progId="Visio.Drawing.15">
                  <p:embed/>
                  <p:pic>
                    <p:nvPicPr>
                      <p:cNvPr id="0" name="图片 39"/>
                      <p:cNvPicPr/>
                      <p:nvPr/>
                    </p:nvPicPr>
                    <p:blipFill>
                      <a:blip r:embed="rId17"/>
                      <a:stretch>
                        <a:fillRect/>
                      </a:stretch>
                    </p:blipFill>
                    <p:spPr>
                      <a:xfrm>
                        <a:off x="10772775" y="38447345"/>
                        <a:ext cx="8531860" cy="4077335"/>
                      </a:xfrm>
                      <a:prstGeom prst="rect">
                        <a:avLst/>
                      </a:prstGeom>
                    </p:spPr>
                  </p:pic>
                </p:oleObj>
              </mc:Fallback>
            </mc:AlternateContent>
          </a:graphicData>
        </a:graphic>
      </p:graphicFrame>
      <p:graphicFrame>
        <p:nvGraphicFramePr>
          <p:cNvPr id="43" name="对象 42"/>
          <p:cNvGraphicFramePr/>
          <p:nvPr/>
        </p:nvGraphicFramePr>
        <p:xfrm>
          <a:off x="10895965" y="35429825"/>
          <a:ext cx="8718550" cy="3018155"/>
        </p:xfrm>
        <a:graphic>
          <a:graphicData uri="http://schemas.openxmlformats.org/presentationml/2006/ole">
            <mc:AlternateContent xmlns:mc="http://schemas.openxmlformats.org/markup-compatibility/2006">
              <mc:Choice xmlns:v="urn:schemas-microsoft-com:vml" Requires="v">
                <p:oleObj spid="_x0000_s44" name="" r:id="rId18" imgW="5544820" imgH="1809115" progId="Visio.Drawing.15">
                  <p:embed/>
                </p:oleObj>
              </mc:Choice>
              <mc:Fallback>
                <p:oleObj name="" r:id="rId18" imgW="5544820" imgH="1809115" progId="Visio.Drawing.15">
                  <p:embed/>
                  <p:pic>
                    <p:nvPicPr>
                      <p:cNvPr id="0" name="图片 43"/>
                      <p:cNvPicPr/>
                      <p:nvPr/>
                    </p:nvPicPr>
                    <p:blipFill>
                      <a:blip r:embed="rId19"/>
                      <a:stretch>
                        <a:fillRect/>
                      </a:stretch>
                    </p:blipFill>
                    <p:spPr>
                      <a:xfrm>
                        <a:off x="10895965" y="35429825"/>
                        <a:ext cx="8718550" cy="3018155"/>
                      </a:xfrm>
                      <a:prstGeom prst="rect">
                        <a:avLst/>
                      </a:prstGeom>
                    </p:spPr>
                  </p:pic>
                </p:oleObj>
              </mc:Fallback>
            </mc:AlternateContent>
          </a:graphicData>
        </a:graphic>
      </p:graphicFrame>
      <p:sp>
        <p:nvSpPr>
          <p:cNvPr id="45" name="文本框 44"/>
          <p:cNvSpPr txBox="1"/>
          <p:nvPr/>
        </p:nvSpPr>
        <p:spPr>
          <a:xfrm>
            <a:off x="11142980" y="34812605"/>
            <a:ext cx="8161020" cy="645160"/>
          </a:xfrm>
          <a:prstGeom prst="rect">
            <a:avLst/>
          </a:prstGeom>
          <a:noFill/>
        </p:spPr>
        <p:txBody>
          <a:bodyPr wrap="square" rtlCol="0" anchor="t">
            <a:spAutoFit/>
          </a:bodyPr>
          <a:p>
            <a:pPr indent="0" algn="just" fontAlgn="auto"/>
            <a:r>
              <a:rPr lang="en-US" altLang="zh-CN" sz="3600" b="1">
                <a:solidFill>
                  <a:schemeClr val="accent1"/>
                </a:solidFill>
                <a:latin typeface="Times New Roman" panose="02020603050405020304" charset="0"/>
                <a:cs typeface="Times New Roman" panose="02020603050405020304" charset="0"/>
                <a:sym typeface="+mn-ea"/>
              </a:rPr>
              <a:t>Comparison with MLLM:</a:t>
            </a:r>
            <a:endParaRPr lang="en-US" altLang="zh-CN" sz="3600" b="1">
              <a:solidFill>
                <a:schemeClr val="accent1"/>
              </a:solidFill>
              <a:latin typeface="Times New Roman" panose="02020603050405020304" charset="0"/>
              <a:cs typeface="Times New Roman" panose="02020603050405020304" charset="0"/>
              <a:sym typeface="+mn-ea"/>
            </a:endParaRPr>
          </a:p>
        </p:txBody>
      </p:sp>
      <mc:AlternateContent xmlns:mc="http://schemas.openxmlformats.org/markup-compatibility/2006">
        <mc:Choice xmlns:a14="http://schemas.microsoft.com/office/drawing/2010/main" Requires="a14">
          <p:sp>
            <p:nvSpPr>
              <p:cNvPr id="46" name="文本框 45"/>
              <p:cNvSpPr txBox="1"/>
              <p:nvPr/>
            </p:nvSpPr>
            <p:spPr>
              <a:xfrm>
                <a:off x="20148550" y="21870670"/>
                <a:ext cx="9671050" cy="2479040"/>
              </a:xfrm>
              <a:prstGeom prst="rect">
                <a:avLst/>
              </a:prstGeom>
              <a:noFill/>
            </p:spPr>
            <p:txBody>
              <a:bodyPr wrap="square" rtlCol="0" anchor="t">
                <a:spAutoFit/>
              </a:bodyPr>
              <a:p>
                <a:pPr indent="0" algn="just" fontAlgn="auto"/>
                <a:r>
                  <a:rPr lang="en-US" altLang="zh-CN" sz="3600">
                    <a:latin typeface="Times New Roman" panose="02020603050405020304" charset="0"/>
                    <a:cs typeface="Times New Roman" panose="02020603050405020304" charset="0"/>
                    <a:sym typeface="+mn-ea"/>
                  </a:rPr>
                  <a:t>ltered </a:t>
                </a:r>
                <a:r>
                  <a:rPr lang="en-US" altLang="zh-CN" sz="3600">
                    <a:latin typeface="Times New Roman" panose="02020603050405020304" charset="0"/>
                    <a:cs typeface="Times New Roman" panose="02020603050405020304" charset="0"/>
                    <a:sym typeface="+mn-ea"/>
                  </a:rPr>
                  <a:t>feature </a:t>
                </a:r>
                <a14:m>
                  <m:oMath xmlns:m="http://schemas.openxmlformats.org/officeDocument/2006/math">
                    <m:sSubSup>
                      <m:sSubSupPr>
                        <m:ctrlPr>
                          <a:rPr lang="zh-CN" altLang="en-US" sz="3600" i="1" smtClean="0">
                            <a:solidFill>
                              <a:srgbClr val="836967"/>
                            </a:solidFill>
                            <a:latin typeface="Cambria Math" panose="02040503050406030204" charset="0"/>
                          </a:rPr>
                        </m:ctrlPr>
                      </m:sSubSupPr>
                      <m:e>
                        <m:r>
                          <a:rPr lang="zh-CN" altLang="en-US" sz="3600" i="1">
                            <a:latin typeface="Cambria Math" panose="02040503050406030204" charset="0"/>
                          </a:rPr>
                          <m:t>𝐻</m:t>
                        </m:r>
                      </m:e>
                      <m:sub>
                        <m:sSub>
                          <m:sSubPr>
                            <m:ctrlPr>
                              <a:rPr lang="zh-CN" altLang="en-US" sz="3600" i="1">
                                <a:solidFill>
                                  <a:srgbClr val="836967"/>
                                </a:solidFill>
                                <a:latin typeface="Cambria Math" panose="02040503050406030204" charset="0"/>
                              </a:rPr>
                            </m:ctrlPr>
                          </m:sSubPr>
                          <m:e>
                            <m:r>
                              <a:rPr lang="zh-CN" altLang="en-US" sz="3600" i="1">
                                <a:latin typeface="Cambria Math" panose="02040503050406030204" charset="0"/>
                              </a:rPr>
                              <m:t>𝑉</m:t>
                            </m:r>
                          </m:e>
                          <m:sub>
                            <m:r>
                              <a:rPr lang="zh-CN" altLang="en-US" sz="3600" i="1">
                                <a:latin typeface="Cambria Math" panose="02040503050406030204" charset="0"/>
                              </a:rPr>
                              <m:t>𝑖</m:t>
                            </m:r>
                          </m:sub>
                        </m:sSub>
                      </m:sub>
                      <m:sup>
                        <m:r>
                          <a:rPr lang="zh-CN" altLang="en-US" sz="3600" i="0">
                            <a:latin typeface="Cambria Math" panose="02040503050406030204" charset="0"/>
                          </a:rPr>
                          <m:t>′′′</m:t>
                        </m:r>
                      </m:sup>
                    </m:sSubSup>
                  </m:oMath>
                </a14:m>
                <a:r>
                  <a:rPr lang="en-US" altLang="zh-CN" sz="3600">
                    <a:latin typeface="Times New Roman" panose="02020603050405020304" charset="0"/>
                    <a:cs typeface="Times New Roman" panose="02020603050405020304" charset="0"/>
                    <a:sym typeface="+mn-ea"/>
                  </a:rPr>
                  <a:t> as input, and the output is the category and bounding box of the visual object.</a:t>
                </a:r>
                <a:endParaRPr lang="en-US" altLang="zh-CN" sz="3600">
                  <a:latin typeface="Times New Roman" panose="02020603050405020304" charset="0"/>
                  <a:cs typeface="Times New Roman" panose="02020603050405020304" charset="0"/>
                  <a:sym typeface="+mn-ea"/>
                </a:endParaRPr>
              </a:p>
              <a:p>
                <a:pPr indent="0" algn="just" fontAlgn="auto"/>
                <a:endParaRPr lang="en-US" altLang="zh-CN" sz="3600">
                  <a:latin typeface="Times New Roman" panose="02020603050405020304" charset="0"/>
                  <a:cs typeface="Times New Roman" panose="02020603050405020304" charset="0"/>
                </a:endParaRPr>
              </a:p>
              <a:p>
                <a:pPr indent="0" algn="just" fontAlgn="auto"/>
                <a14:m>
                  <m:oMathPara xmlns:m="http://schemas.openxmlformats.org/officeDocument/2006/math">
                    <m:oMathParaPr>
                      <m:jc m:val="centerGroup"/>
                    </m:oMathParaPr>
                    <m:oMath xmlns:m="http://schemas.openxmlformats.org/officeDocument/2006/math">
                      <m:sSub>
                        <m:sSubPr>
                          <m:ctrlPr>
                            <a:rPr lang="zh-CN" altLang="en-US" sz="3600" i="1" smtClean="0">
                              <a:solidFill>
                                <a:srgbClr val="836967"/>
                              </a:solidFill>
                              <a:latin typeface="Cambria Math" panose="02040503050406030204" charset="0"/>
                            </a:rPr>
                          </m:ctrlPr>
                        </m:sSubPr>
                        <m:e>
                          <m:r>
                            <a:rPr lang="zh-CN" altLang="en-US" sz="3600" i="1">
                              <a:latin typeface="Cambria Math" panose="02040503050406030204" charset="0"/>
                            </a:rPr>
                            <m:t>𝑂</m:t>
                          </m:r>
                        </m:e>
                        <m:sub>
                          <m:r>
                            <a:rPr lang="zh-CN" altLang="en-US" sz="3600" i="1">
                              <a:latin typeface="Cambria Math" panose="02040503050406030204" charset="0"/>
                            </a:rPr>
                            <m:t>𝑖</m:t>
                          </m:r>
                        </m:sub>
                      </m:sSub>
                      <m:r>
                        <a:rPr lang="zh-CN" altLang="en-US" sz="3600" i="0">
                          <a:latin typeface="Cambria Math" panose="02040503050406030204" charset="0"/>
                        </a:rPr>
                        <m:t>=</m:t>
                      </m:r>
                      <m:r>
                        <m:rPr>
                          <m:sty m:val="p"/>
                        </m:rPr>
                        <a:rPr lang="zh-CN" altLang="en-US" sz="3600" i="0">
                          <a:latin typeface="Cambria Math" panose="02040503050406030204" charset="0"/>
                        </a:rPr>
                        <m:t>DET</m:t>
                      </m:r>
                      <m:d>
                        <m:dPr>
                          <m:ctrlPr>
                            <a:rPr lang="zh-CN" altLang="en-US" sz="3600" i="1">
                              <a:solidFill>
                                <a:schemeClr val="tx1"/>
                              </a:solidFill>
                              <a:latin typeface="Cambria Math" panose="02040503050406030204" charset="0"/>
                            </a:rPr>
                          </m:ctrlPr>
                        </m:dPr>
                        <m:e>
                          <m:sSubSup>
                            <m:sSubSupPr>
                              <m:ctrlPr>
                                <a:rPr lang="zh-CN" altLang="en-US" sz="3600" i="1" smtClean="0">
                                  <a:solidFill>
                                    <a:schemeClr val="tx1"/>
                                  </a:solidFill>
                                  <a:latin typeface="Cambria Math" panose="02040503050406030204" charset="0"/>
                                </a:rPr>
                              </m:ctrlPr>
                            </m:sSubSupPr>
                            <m:e>
                              <m:r>
                                <a:rPr lang="zh-CN" altLang="en-US" sz="3600" i="1">
                                  <a:solidFill>
                                    <a:schemeClr val="tx1"/>
                                  </a:solidFill>
                                  <a:latin typeface="Cambria Math" panose="02040503050406030204" charset="0"/>
                                </a:rPr>
                                <m:t>𝐻</m:t>
                              </m:r>
                            </m:e>
                            <m:sub>
                              <m:sSub>
                                <m:sSubPr>
                                  <m:ctrlPr>
                                    <a:rPr lang="zh-CN" altLang="en-US" sz="3600" i="1">
                                      <a:solidFill>
                                        <a:schemeClr val="tx1"/>
                                      </a:solidFill>
                                      <a:latin typeface="Cambria Math" panose="02040503050406030204" charset="0"/>
                                    </a:rPr>
                                  </m:ctrlPr>
                                </m:sSubPr>
                                <m:e>
                                  <m:r>
                                    <a:rPr lang="zh-CN" altLang="en-US" sz="3600" i="1">
                                      <a:solidFill>
                                        <a:schemeClr val="tx1"/>
                                      </a:solidFill>
                                      <a:latin typeface="Cambria Math" panose="02040503050406030204" charset="0"/>
                                    </a:rPr>
                                    <m:t>𝑉</m:t>
                                  </m:r>
                                </m:e>
                                <m:sub>
                                  <m:r>
                                    <a:rPr lang="zh-CN" altLang="en-US" sz="3600" i="1">
                                      <a:solidFill>
                                        <a:schemeClr val="tx1"/>
                                      </a:solidFill>
                                      <a:latin typeface="Cambria Math" panose="02040503050406030204" charset="0"/>
                                    </a:rPr>
                                    <m:t>𝑖</m:t>
                                  </m:r>
                                </m:sub>
                              </m:sSub>
                            </m:sub>
                            <m:sup>
                              <m:r>
                                <a:rPr lang="zh-CN" altLang="en-US" sz="3600" i="0">
                                  <a:solidFill>
                                    <a:schemeClr val="tx1"/>
                                  </a:solidFill>
                                  <a:latin typeface="Cambria Math" panose="02040503050406030204" charset="0"/>
                                </a:rPr>
                                <m:t>′′′</m:t>
                              </m:r>
                            </m:sup>
                          </m:sSubSup>
                        </m:e>
                      </m:d>
                      <m:r>
                        <a:rPr lang="zh-CN" altLang="en-US" sz="3600" i="0">
                          <a:latin typeface="Cambria Math" panose="02040503050406030204" charset="0"/>
                        </a:rPr>
                        <m:t>,</m:t>
                      </m:r>
                      <m:r>
                        <a:rPr lang="en-US" altLang="zh-CN" sz="3600" i="1">
                          <a:latin typeface="Cambria Math" panose="02040503050406030204" charset="0"/>
                        </a:rPr>
                        <m:t>𝑖</m:t>
                      </m:r>
                      <m:r>
                        <a:rPr lang="en-US" altLang="zh-CN" sz="3600">
                          <a:latin typeface="Cambria Math" panose="02040503050406030204" charset="0"/>
                        </a:rPr>
                        <m:t>∈{</m:t>
                      </m:r>
                      <m:r>
                        <a:rPr lang="en-US" altLang="zh-CN" sz="3600" i="1">
                          <a:latin typeface="Cambria Math" panose="02040503050406030204" charset="0"/>
                        </a:rPr>
                        <m:t>1</m:t>
                      </m:r>
                      <m:r>
                        <a:rPr lang="en-US" altLang="zh-CN" sz="3600">
                          <a:latin typeface="Cambria Math" panose="02040503050406030204" charset="0"/>
                        </a:rPr>
                        <m:t>,</m:t>
                      </m:r>
                      <m:r>
                        <a:rPr lang="en-US" altLang="zh-CN" sz="3600" i="1">
                          <a:latin typeface="Cambria Math" panose="02040503050406030204" charset="0"/>
                        </a:rPr>
                        <m:t>2</m:t>
                      </m:r>
                      <m:r>
                        <a:rPr lang="en-US" altLang="zh-CN" sz="3600">
                          <a:latin typeface="Cambria Math" panose="02040503050406030204" charset="0"/>
                        </a:rPr>
                        <m:t>,</m:t>
                      </m:r>
                      <m:r>
                        <a:rPr lang="en-US" altLang="zh-CN" sz="3600" i="1">
                          <a:latin typeface="Cambria Math" panose="02040503050406030204" charset="0"/>
                        </a:rPr>
                        <m:t>3</m:t>
                      </m:r>
                      <m:r>
                        <a:rPr lang="en-US" altLang="zh-CN" sz="3600">
                          <a:latin typeface="Cambria Math" panose="02040503050406030204" charset="0"/>
                        </a:rPr>
                        <m:t>}</m:t>
                      </m:r>
                    </m:oMath>
                  </m:oMathPara>
                </a14:m>
                <a:endParaRPr lang="en-US" altLang="zh-CN" sz="3600">
                  <a:latin typeface="Cambria Math" panose="02040503050406030204" charset="0"/>
                </a:endParaRPr>
              </a:p>
            </p:txBody>
          </p:sp>
        </mc:Choice>
        <mc:Fallback>
          <p:sp>
            <p:nvSpPr>
              <p:cNvPr id="46" name="文本框 45"/>
              <p:cNvSpPr txBox="1">
                <a:spLocks noRot="1" noChangeAspect="1" noMove="1" noResize="1" noEditPoints="1" noAdjustHandles="1" noChangeArrowheads="1" noChangeShapeType="1" noTextEdit="1"/>
              </p:cNvSpPr>
              <p:nvPr/>
            </p:nvSpPr>
            <p:spPr>
              <a:xfrm>
                <a:off x="20148550" y="21870670"/>
                <a:ext cx="9671050" cy="2479040"/>
              </a:xfrm>
              <a:prstGeom prst="rect">
                <a:avLst/>
              </a:prstGeom>
              <a:blipFill rotWithShape="1">
                <a:blip r:embed="rId20"/>
                <a:stretch>
                  <a:fillRect/>
                </a:stretch>
              </a:blipFill>
            </p:spPr>
            <p:txBody>
              <a:bodyPr/>
              <a:lstStyle/>
              <a:p>
                <a:r>
                  <a:rPr lang="zh-CN" altLang="en-US">
                    <a:noFill/>
                  </a:rPr>
                  <a:t> </a:t>
                </a:r>
              </a:p>
            </p:txBody>
          </p:sp>
        </mc:Fallback>
      </mc:AlternateContent>
      <p:sp>
        <p:nvSpPr>
          <p:cNvPr id="47" name="文本框 46"/>
          <p:cNvSpPr txBox="1"/>
          <p:nvPr/>
        </p:nvSpPr>
        <p:spPr>
          <a:xfrm>
            <a:off x="23288625" y="19029045"/>
            <a:ext cx="6527165" cy="2861310"/>
          </a:xfrm>
          <a:prstGeom prst="rect">
            <a:avLst/>
          </a:prstGeom>
          <a:noFill/>
        </p:spPr>
        <p:txBody>
          <a:bodyPr wrap="square" rtlCol="0" anchor="t">
            <a:spAutoFit/>
          </a:bodyPr>
          <a:p>
            <a:pPr indent="0" algn="just" fontAlgn="auto"/>
            <a:r>
              <a:rPr lang="en-US" altLang="zh-CN" sz="3600" b="1">
                <a:solidFill>
                  <a:schemeClr val="accent1"/>
                </a:solidFill>
                <a:latin typeface="Times New Roman" panose="02020603050405020304" charset="0"/>
                <a:cs typeface="Times New Roman" panose="02020603050405020304" charset="0"/>
                <a:sym typeface="+mn-ea"/>
              </a:rPr>
              <a:t>Visual Object Localizer (VOL):</a:t>
            </a:r>
            <a:endParaRPr lang="en-US" altLang="zh-CN" sz="3600" b="1">
              <a:solidFill>
                <a:schemeClr val="accent1"/>
              </a:solidFill>
              <a:latin typeface="Times New Roman" panose="02020603050405020304" charset="0"/>
              <a:cs typeface="Times New Roman" panose="02020603050405020304" charset="0"/>
            </a:endParaRPr>
          </a:p>
          <a:p>
            <a:pPr indent="0" algn="l" fontAlgn="auto" latinLnBrk="1"/>
            <a:r>
              <a:rPr lang="en-US" altLang="zh-CN" sz="3600">
                <a:latin typeface="Times New Roman" panose="02020603050405020304" charset="0"/>
                <a:cs typeface="Times New Roman" panose="02020603050405020304" charset="0"/>
                <a:sym typeface="+mn-ea"/>
              </a:rPr>
              <a:t>VOL aims to further enhance CR-D and then localize the exact con-dition-related region. </a:t>
            </a:r>
            <a:r>
              <a:rPr lang="en-US" altLang="zh-CN" sz="3600">
                <a:latin typeface="Times New Roman" panose="02020603050405020304" charset="0"/>
                <a:cs typeface="Times New Roman" panose="02020603050405020304" charset="0"/>
                <a:sym typeface="+mn-ea"/>
              </a:rPr>
              <a:t>We detect visual objects with the previously fi-</a:t>
            </a:r>
            <a:endParaRPr lang="en-US" altLang="zh-CN" sz="3600">
              <a:latin typeface="Times New Roman" panose="02020603050405020304" charset="0"/>
              <a:cs typeface="Times New Roman" panose="02020603050405020304" charset="0"/>
              <a:sym typeface="+mn-ea"/>
            </a:endParaRPr>
          </a:p>
        </p:txBody>
      </p:sp>
      <p:sp>
        <p:nvSpPr>
          <p:cNvPr id="49" name="文本框 48"/>
          <p:cNvSpPr txBox="1"/>
          <p:nvPr/>
        </p:nvSpPr>
        <p:spPr>
          <a:xfrm>
            <a:off x="1646555" y="11412855"/>
            <a:ext cx="7329170" cy="645160"/>
          </a:xfrm>
          <a:prstGeom prst="rect">
            <a:avLst/>
          </a:prstGeom>
          <a:noFill/>
        </p:spPr>
        <p:txBody>
          <a:bodyPr wrap="square" rtlCol="0">
            <a:spAutoFit/>
          </a:bodyPr>
          <a:p>
            <a:r>
              <a:rPr lang="en-US" altLang="zh-CN" sz="3600" b="1">
                <a:solidFill>
                  <a:schemeClr val="bg1"/>
                </a:solidFill>
                <a:latin typeface="Times New Roman" panose="02020603050405020304" charset="0"/>
                <a:cs typeface="Times New Roman" panose="02020603050405020304" charset="0"/>
              </a:rPr>
              <a:t>2. Data Generation for C-MABSA </a:t>
            </a:r>
            <a:endParaRPr lang="en-US" altLang="zh-CN" sz="3600" b="1">
              <a:solidFill>
                <a:schemeClr val="bg1"/>
              </a:solidFill>
              <a:latin typeface="Times New Roman" panose="02020603050405020304" charset="0"/>
              <a:cs typeface="Times New Roman" panose="02020603050405020304" charset="0"/>
            </a:endParaRPr>
          </a:p>
        </p:txBody>
      </p:sp>
      <p:sp>
        <p:nvSpPr>
          <p:cNvPr id="50" name="文本框 49"/>
          <p:cNvSpPr txBox="1"/>
          <p:nvPr/>
        </p:nvSpPr>
        <p:spPr>
          <a:xfrm>
            <a:off x="17905730" y="11384915"/>
            <a:ext cx="5104130" cy="669925"/>
          </a:xfrm>
          <a:prstGeom prst="rect">
            <a:avLst/>
          </a:prstGeom>
          <a:noFill/>
        </p:spPr>
        <p:txBody>
          <a:bodyPr wrap="square" rtlCol="0">
            <a:noAutofit/>
          </a:bodyPr>
          <a:p>
            <a:r>
              <a:rPr lang="en-US" altLang="zh-CN" sz="3600" b="1">
                <a:solidFill>
                  <a:schemeClr val="bg1"/>
                </a:solidFill>
                <a:latin typeface="Times New Roman" panose="02020603050405020304" charset="0"/>
                <a:cs typeface="Times New Roman" panose="02020603050405020304" charset="0"/>
              </a:rPr>
              <a:t>3. Our Proposed Model</a:t>
            </a:r>
            <a:endParaRPr lang="en-US" altLang="zh-CN" sz="3600" b="1">
              <a:solidFill>
                <a:schemeClr val="bg1"/>
              </a:solidFill>
              <a:latin typeface="Times New Roman" panose="02020603050405020304" charset="0"/>
              <a:cs typeface="Times New Roman" panose="02020603050405020304" charset="0"/>
            </a:endParaRPr>
          </a:p>
        </p:txBody>
      </p:sp>
      <p:sp>
        <p:nvSpPr>
          <p:cNvPr id="51" name="文本框 50"/>
          <p:cNvSpPr txBox="1"/>
          <p:nvPr/>
        </p:nvSpPr>
        <p:spPr>
          <a:xfrm>
            <a:off x="12855575" y="34029650"/>
            <a:ext cx="5104130" cy="669925"/>
          </a:xfrm>
          <a:prstGeom prst="rect">
            <a:avLst/>
          </a:prstGeom>
          <a:noFill/>
        </p:spPr>
        <p:txBody>
          <a:bodyPr wrap="square" rtlCol="0">
            <a:noAutofit/>
          </a:bodyPr>
          <a:p>
            <a:r>
              <a:rPr lang="en-US" altLang="zh-CN" sz="3600" b="1">
                <a:solidFill>
                  <a:schemeClr val="bg1"/>
                </a:solidFill>
                <a:latin typeface="Times New Roman" panose="02020603050405020304" charset="0"/>
                <a:cs typeface="Times New Roman" panose="02020603050405020304" charset="0"/>
              </a:rPr>
              <a:t>4. Experimental Results</a:t>
            </a:r>
            <a:endParaRPr lang="en-US" altLang="zh-CN" sz="3600" b="1">
              <a:solidFill>
                <a:schemeClr val="bg1"/>
              </a:solidFill>
              <a:latin typeface="Times New Roman" panose="02020603050405020304" charset="0"/>
              <a:cs typeface="Times New Roman" panose="02020603050405020304" charset="0"/>
            </a:endParaRPr>
          </a:p>
        </p:txBody>
      </p:sp>
    </p:spTree>
    <p:custDataLst>
      <p:tags r:id="rId2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4753</Words>
  <Application>WPS 演示</Application>
  <PresentationFormat>宽屏</PresentationFormat>
  <Paragraphs>79</Paragraphs>
  <Slides>1</Slides>
  <Notes>4</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7</vt:i4>
      </vt:variant>
      <vt:variant>
        <vt:lpstr>幻灯片标题</vt:lpstr>
      </vt:variant>
      <vt:variant>
        <vt:i4>1</vt:i4>
      </vt:variant>
    </vt:vector>
  </HeadingPairs>
  <TitlesOfParts>
    <vt:vector size="18" baseType="lpstr">
      <vt:lpstr>Arial</vt:lpstr>
      <vt:lpstr>宋体</vt:lpstr>
      <vt:lpstr>Wingdings</vt:lpstr>
      <vt:lpstr>Wingdings</vt:lpstr>
      <vt:lpstr>Times New Roman</vt:lpstr>
      <vt:lpstr>Cambria Math</vt:lpstr>
      <vt:lpstr>微软雅黑</vt:lpstr>
      <vt:lpstr>Arial Unicode MS</vt:lpstr>
      <vt:lpstr>Calibri</vt:lpstr>
      <vt:lpstr>WPS</vt:lpstr>
      <vt:lpstr>Visio.Drawing.15</vt:lpstr>
      <vt:lpstr>Visio.Drawing.15</vt:lpstr>
      <vt:lpstr>Visio.Drawing.15</vt:lpstr>
      <vt:lpstr>Visio.Drawing.15</vt:lpstr>
      <vt:lpstr>Visio.Drawing.15</vt:lpstr>
      <vt:lpstr>Visio.Drawing.15</vt:lpstr>
      <vt:lpstr>Visio.Drawing.15</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柳心敬</cp:lastModifiedBy>
  <cp:revision>355</cp:revision>
  <dcterms:created xsi:type="dcterms:W3CDTF">2019-06-19T02:08:00Z</dcterms:created>
  <dcterms:modified xsi:type="dcterms:W3CDTF">2025-01-10T02:47:51Z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2052-12.1.0.19770</vt:lpwstr>
  </property>
  <property fmtid="{D5CDD505-2E9C-101B-9397-08002B2CF9AE}" pid="3" name="ICV">
    <vt:lpwstr>A4C9AE60CEA14F6D8F8F3CF110C83D40_11</vt:lpwstr>
  </property>
</Properties>
</file>